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</p:sldIdLst>
  <p:sldSz cx="7772400" cy="10058400"/>
  <p:notesSz cx="6858000" cy="9144000"/>
  <p:embeddedFontLst>
    <p:embeddedFont>
      <p:font typeface="Montserrat Bold" pitchFamily="2" charset="77"/>
      <p:regular r:id="rId56"/>
      <p:bold r:id="rId57"/>
      <p:italic r:id="rId58"/>
      <p:boldItalic r:id="rId59"/>
    </p:embeddedFont>
    <p:embeddedFont>
      <p:font typeface="Montserrat Heavy" pitchFamily="2" charset="77"/>
      <p:regular r:id="rId60"/>
      <p:bold r:id="rId61"/>
      <p:italic r:id="rId62"/>
      <p:boldItalic r:id="rId63"/>
    </p:embeddedFont>
    <p:embeddedFont>
      <p:font typeface="Montserrat Medium" pitchFamily="2" charset="77"/>
      <p:regular r:id="rId64"/>
      <p:italic r:id="rId6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4626" autoAdjust="0"/>
  </p:normalViewPr>
  <p:slideViewPr>
    <p:cSldViewPr>
      <p:cViewPr varScale="1">
        <p:scale>
          <a:sx n="82" d="100"/>
          <a:sy n="82" d="100"/>
        </p:scale>
        <p:origin x="337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8.fntdata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3.fntdata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font" Target="fonts/font6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1.fntdata"/><Relationship Id="rId64" Type="http://schemas.openxmlformats.org/officeDocument/2006/relationships/font" Target="fonts/font9.fntdata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4.fntdata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7772400" cy="10058400"/>
          </a:xfrm>
          <a:custGeom>
            <a:avLst/>
            <a:gdLst/>
            <a:ahLst/>
            <a:cxnLst/>
            <a:rect l="l" t="t" r="r" b="b"/>
            <a:pathLst>
              <a:path w="7772400" h="10058400">
                <a:moveTo>
                  <a:pt x="0" y="0"/>
                </a:moveTo>
                <a:lnTo>
                  <a:pt x="7772400" y="0"/>
                </a:lnTo>
                <a:lnTo>
                  <a:pt x="7772400" y="10058400"/>
                </a:lnTo>
                <a:lnTo>
                  <a:pt x="0" y="100584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5619" t="-1136" r="-35619" b="-1136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1930"/>
                </p14:media>
              </p:ext>
            </p:extLst>
          </p:nvPr>
        </p:nvPicPr>
        <p:blipFill>
          <a:blip r:embed="rId5">
            <a:alphaModFix amt="65000"/>
          </a:blip>
          <a:srcRect/>
          <a:stretch>
            <a:fillRect/>
          </a:stretch>
        </p:blipFill>
        <p:spPr>
          <a:xfrm>
            <a:off x="-5353214" y="-185123"/>
            <a:ext cx="18567673" cy="10478786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908759" y="6092376"/>
            <a:ext cx="6043726" cy="345356"/>
          </a:xfrm>
          <a:custGeom>
            <a:avLst/>
            <a:gdLst/>
            <a:ahLst/>
            <a:cxnLst/>
            <a:rect l="l" t="t" r="r" b="b"/>
            <a:pathLst>
              <a:path w="6043726" h="345356">
                <a:moveTo>
                  <a:pt x="0" y="0"/>
                </a:moveTo>
                <a:lnTo>
                  <a:pt x="6043726" y="0"/>
                </a:lnTo>
                <a:lnTo>
                  <a:pt x="6043726" y="345356"/>
                </a:lnTo>
                <a:lnTo>
                  <a:pt x="0" y="3453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02377" y="4664280"/>
            <a:ext cx="6932203" cy="1213135"/>
          </a:xfrm>
          <a:custGeom>
            <a:avLst/>
            <a:gdLst/>
            <a:ahLst/>
            <a:cxnLst/>
            <a:rect l="l" t="t" r="r" b="b"/>
            <a:pathLst>
              <a:path w="6932203" h="1213135">
                <a:moveTo>
                  <a:pt x="0" y="0"/>
                </a:moveTo>
                <a:lnTo>
                  <a:pt x="6932203" y="0"/>
                </a:lnTo>
                <a:lnTo>
                  <a:pt x="6932203" y="1213136"/>
                </a:lnTo>
                <a:lnTo>
                  <a:pt x="0" y="121313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833177" y="2708227"/>
            <a:ext cx="6043726" cy="1956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93"/>
              </a:lnSpc>
            </a:pPr>
            <a:r>
              <a:rPr lang="en-US" sz="5637" b="1" dirty="0">
                <a:solidFill>
                  <a:srgbClr val="FFFFFF"/>
                </a:solidFill>
                <a:latin typeface="Montserrat Heavy"/>
              </a:rPr>
              <a:t>ORGANISATION</a:t>
            </a:r>
          </a:p>
          <a:p>
            <a:pPr algn="ctr">
              <a:lnSpc>
                <a:spcPts val="7893"/>
              </a:lnSpc>
            </a:pPr>
            <a:r>
              <a:rPr lang="en-US" sz="5637" b="1" dirty="0">
                <a:solidFill>
                  <a:srgbClr val="FFFFFF"/>
                </a:solidFill>
                <a:latin typeface="Montserrat Heavy"/>
              </a:rPr>
              <a:t>DES POSITIONS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54600" y="0"/>
            <a:ext cx="17881600" cy="10058400"/>
          </a:xfrm>
          <a:custGeom>
            <a:avLst/>
            <a:gdLst/>
            <a:ahLst/>
            <a:cxnLst/>
            <a:rect l="l" t="t" r="r" b="b"/>
            <a:pathLst>
              <a:path w="17881600" h="10058400">
                <a:moveTo>
                  <a:pt x="0" y="0"/>
                </a:moveTo>
                <a:lnTo>
                  <a:pt x="17881600" y="0"/>
                </a:lnTo>
                <a:lnTo>
                  <a:pt x="17881600" y="10058400"/>
                </a:lnTo>
                <a:lnTo>
                  <a:pt x="0" y="10058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 t="-47862" r="-18178" b="-6223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81876" y="8117680"/>
            <a:ext cx="6821648" cy="683441"/>
            <a:chOff x="0" y="0"/>
            <a:chExt cx="6985595" cy="6998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85595" cy="699867"/>
            </a:xfrm>
            <a:custGeom>
              <a:avLst/>
              <a:gdLst/>
              <a:ahLst/>
              <a:cxnLst/>
              <a:rect l="l" t="t" r="r" b="b"/>
              <a:pathLst>
                <a:path w="6985595" h="699867">
                  <a:moveTo>
                    <a:pt x="203200" y="0"/>
                  </a:moveTo>
                  <a:lnTo>
                    <a:pt x="6985595" y="0"/>
                  </a:lnTo>
                  <a:lnTo>
                    <a:pt x="6782395" y="699867"/>
                  </a:lnTo>
                  <a:lnTo>
                    <a:pt x="0" y="69986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36BC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47625"/>
              <a:ext cx="6782395" cy="747492"/>
            </a:xfrm>
            <a:prstGeom prst="rect">
              <a:avLst/>
            </a:prstGeom>
          </p:spPr>
          <p:txBody>
            <a:bodyPr lIns="21590" tIns="21590" rIns="21590" bIns="21590" rtlCol="0" anchor="ctr"/>
            <a:lstStyle/>
            <a:p>
              <a:pPr marL="0" lvl="0" indent="0"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dirty="0">
                  <a:solidFill>
                    <a:srgbClr val="000000"/>
                  </a:solidFill>
                  <a:latin typeface="Montserrat Bold"/>
                </a:rPr>
                <a:t>5</a:t>
              </a:r>
              <a:r>
                <a:rPr lang="en-US" sz="2799" baseline="30000" dirty="0">
                  <a:solidFill>
                    <a:srgbClr val="000000"/>
                  </a:solidFill>
                  <a:latin typeface="Montserrat Bold"/>
                </a:rPr>
                <a:t>e</a:t>
              </a:r>
              <a:r>
                <a:rPr lang="en-US" sz="2799" dirty="0">
                  <a:solidFill>
                    <a:srgbClr val="000000"/>
                  </a:solidFill>
                  <a:latin typeface="Montserrat Bold"/>
                </a:rPr>
                <a:t> position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456476" y="9111492"/>
            <a:ext cx="2411611" cy="331597"/>
          </a:xfrm>
          <a:custGeom>
            <a:avLst/>
            <a:gdLst/>
            <a:ahLst/>
            <a:cxnLst/>
            <a:rect l="l" t="t" r="r" b="b"/>
            <a:pathLst>
              <a:path w="2411611" h="331597">
                <a:moveTo>
                  <a:pt x="0" y="0"/>
                </a:moveTo>
                <a:lnTo>
                  <a:pt x="2411611" y="0"/>
                </a:lnTo>
                <a:lnTo>
                  <a:pt x="2411611" y="331597"/>
                </a:lnTo>
                <a:lnTo>
                  <a:pt x="0" y="3315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409085" y="9201514"/>
            <a:ext cx="3930451" cy="216175"/>
          </a:xfrm>
          <a:custGeom>
            <a:avLst/>
            <a:gdLst/>
            <a:ahLst/>
            <a:cxnLst/>
            <a:rect l="l" t="t" r="r" b="b"/>
            <a:pathLst>
              <a:path w="3930451" h="216175">
                <a:moveTo>
                  <a:pt x="0" y="0"/>
                </a:moveTo>
                <a:lnTo>
                  <a:pt x="3930451" y="0"/>
                </a:lnTo>
                <a:lnTo>
                  <a:pt x="3930451" y="216175"/>
                </a:lnTo>
                <a:lnTo>
                  <a:pt x="0" y="2161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685804" y="423298"/>
            <a:ext cx="6406712" cy="339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 Bold"/>
              </a:rPr>
              <a:t>POSITIONS DES PIEDS EN PARALLÈLE À DROITE</a:t>
            </a:r>
          </a:p>
        </p:txBody>
      </p:sp>
      <p:sp>
        <p:nvSpPr>
          <p:cNvPr id="10" name="Freeform 10"/>
          <p:cNvSpPr/>
          <p:nvPr/>
        </p:nvSpPr>
        <p:spPr>
          <a:xfrm>
            <a:off x="2971309" y="1480652"/>
            <a:ext cx="1842782" cy="6220360"/>
          </a:xfrm>
          <a:custGeom>
            <a:avLst/>
            <a:gdLst/>
            <a:ahLst/>
            <a:cxnLst/>
            <a:rect l="l" t="t" r="r" b="b"/>
            <a:pathLst>
              <a:path w="1842782" h="6220360">
                <a:moveTo>
                  <a:pt x="0" y="0"/>
                </a:moveTo>
                <a:lnTo>
                  <a:pt x="1842782" y="0"/>
                </a:lnTo>
                <a:lnTo>
                  <a:pt x="1842782" y="6220360"/>
                </a:lnTo>
                <a:lnTo>
                  <a:pt x="0" y="62203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484621-691E-0403-F87D-E974D220B7FC}"/>
              </a:ext>
            </a:extLst>
          </p:cNvPr>
          <p:cNvSpPr txBox="1"/>
          <p:nvPr/>
        </p:nvSpPr>
        <p:spPr>
          <a:xfrm>
            <a:off x="4358640" y="9400468"/>
            <a:ext cx="2959348" cy="234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07"/>
              </a:lnSpc>
            </a:pPr>
            <a:r>
              <a:rPr lang="en-US" sz="1362" b="1" dirty="0">
                <a:solidFill>
                  <a:srgbClr val="000000"/>
                </a:solidFill>
                <a:latin typeface="Montserrat Heavy"/>
              </a:rPr>
              <a:t>ORGANISATION DES POSITIONS</a:t>
            </a:r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54600" y="0"/>
            <a:ext cx="17881600" cy="10058400"/>
          </a:xfrm>
          <a:custGeom>
            <a:avLst/>
            <a:gdLst/>
            <a:ahLst/>
            <a:cxnLst/>
            <a:rect l="l" t="t" r="r" b="b"/>
            <a:pathLst>
              <a:path w="17881600" h="10058400">
                <a:moveTo>
                  <a:pt x="0" y="0"/>
                </a:moveTo>
                <a:lnTo>
                  <a:pt x="17881600" y="0"/>
                </a:lnTo>
                <a:lnTo>
                  <a:pt x="17881600" y="10058400"/>
                </a:lnTo>
                <a:lnTo>
                  <a:pt x="0" y="10058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 t="-47862" r="-18178" b="-6223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81876" y="8117680"/>
            <a:ext cx="6821648" cy="683441"/>
            <a:chOff x="0" y="0"/>
            <a:chExt cx="6985595" cy="6998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85595" cy="699867"/>
            </a:xfrm>
            <a:custGeom>
              <a:avLst/>
              <a:gdLst/>
              <a:ahLst/>
              <a:cxnLst/>
              <a:rect l="l" t="t" r="r" b="b"/>
              <a:pathLst>
                <a:path w="6985595" h="699867">
                  <a:moveTo>
                    <a:pt x="203200" y="0"/>
                  </a:moveTo>
                  <a:lnTo>
                    <a:pt x="6985595" y="0"/>
                  </a:lnTo>
                  <a:lnTo>
                    <a:pt x="6782395" y="699867"/>
                  </a:lnTo>
                  <a:lnTo>
                    <a:pt x="0" y="69986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36BC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47625"/>
              <a:ext cx="6782395" cy="747492"/>
            </a:xfrm>
            <a:prstGeom prst="rect">
              <a:avLst/>
            </a:prstGeom>
          </p:spPr>
          <p:txBody>
            <a:bodyPr lIns="21590" tIns="21590" rIns="21590" bIns="21590" rtlCol="0" anchor="ctr"/>
            <a:lstStyle/>
            <a:p>
              <a:pPr marL="0" lvl="0" indent="0"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>
                  <a:solidFill>
                    <a:srgbClr val="000000"/>
                  </a:solidFill>
                  <a:latin typeface="Montserrat Bold"/>
                </a:rPr>
                <a:t>1     position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456476" y="9111492"/>
            <a:ext cx="2411611" cy="331597"/>
          </a:xfrm>
          <a:custGeom>
            <a:avLst/>
            <a:gdLst/>
            <a:ahLst/>
            <a:cxnLst/>
            <a:rect l="l" t="t" r="r" b="b"/>
            <a:pathLst>
              <a:path w="2411611" h="331597">
                <a:moveTo>
                  <a:pt x="0" y="0"/>
                </a:moveTo>
                <a:lnTo>
                  <a:pt x="2411611" y="0"/>
                </a:lnTo>
                <a:lnTo>
                  <a:pt x="2411611" y="331597"/>
                </a:lnTo>
                <a:lnTo>
                  <a:pt x="0" y="3315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409085" y="9201514"/>
            <a:ext cx="3930451" cy="216175"/>
          </a:xfrm>
          <a:custGeom>
            <a:avLst/>
            <a:gdLst/>
            <a:ahLst/>
            <a:cxnLst/>
            <a:rect l="l" t="t" r="r" b="b"/>
            <a:pathLst>
              <a:path w="3930451" h="216175">
                <a:moveTo>
                  <a:pt x="0" y="0"/>
                </a:moveTo>
                <a:lnTo>
                  <a:pt x="3930451" y="0"/>
                </a:lnTo>
                <a:lnTo>
                  <a:pt x="3930451" y="216175"/>
                </a:lnTo>
                <a:lnTo>
                  <a:pt x="0" y="2161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629378" y="423298"/>
            <a:ext cx="6519565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 Bold"/>
              </a:rPr>
              <a:t>POSITIONS DES PIEDS EN OUVERTURE À DROITE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982545" y="8225356"/>
            <a:ext cx="387548" cy="306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3"/>
              </a:lnSpc>
              <a:spcBef>
                <a:spcPct val="0"/>
              </a:spcBef>
            </a:pPr>
            <a:r>
              <a:rPr lang="en-US" sz="1802">
                <a:solidFill>
                  <a:srgbClr val="000000"/>
                </a:solidFill>
                <a:latin typeface="Montserrat Bold"/>
              </a:rPr>
              <a:t>ère</a:t>
            </a:r>
          </a:p>
        </p:txBody>
      </p:sp>
      <p:sp>
        <p:nvSpPr>
          <p:cNvPr id="11" name="Freeform 11"/>
          <p:cNvSpPr/>
          <p:nvPr/>
        </p:nvSpPr>
        <p:spPr>
          <a:xfrm>
            <a:off x="2808586" y="1879576"/>
            <a:ext cx="2141998" cy="5782404"/>
          </a:xfrm>
          <a:custGeom>
            <a:avLst/>
            <a:gdLst/>
            <a:ahLst/>
            <a:cxnLst/>
            <a:rect l="l" t="t" r="r" b="b"/>
            <a:pathLst>
              <a:path w="2141998" h="5782404">
                <a:moveTo>
                  <a:pt x="0" y="0"/>
                </a:moveTo>
                <a:lnTo>
                  <a:pt x="2141998" y="0"/>
                </a:lnTo>
                <a:lnTo>
                  <a:pt x="2141998" y="5782403"/>
                </a:lnTo>
                <a:lnTo>
                  <a:pt x="0" y="57824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38261" t="-13161" r="-238261" b="-69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4320C2BA-A423-8721-73EF-D911C9CAC821}"/>
              </a:ext>
            </a:extLst>
          </p:cNvPr>
          <p:cNvSpPr txBox="1"/>
          <p:nvPr/>
        </p:nvSpPr>
        <p:spPr>
          <a:xfrm>
            <a:off x="4358640" y="9400468"/>
            <a:ext cx="2959348" cy="234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07"/>
              </a:lnSpc>
            </a:pPr>
            <a:r>
              <a:rPr lang="en-US" sz="1362" b="1" dirty="0">
                <a:solidFill>
                  <a:srgbClr val="000000"/>
                </a:solidFill>
                <a:latin typeface="Montserrat Heavy"/>
              </a:rPr>
              <a:t>ORGANISATION DES POSITIONS</a:t>
            </a:r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54600" y="0"/>
            <a:ext cx="17881600" cy="10058400"/>
          </a:xfrm>
          <a:custGeom>
            <a:avLst/>
            <a:gdLst/>
            <a:ahLst/>
            <a:cxnLst/>
            <a:rect l="l" t="t" r="r" b="b"/>
            <a:pathLst>
              <a:path w="17881600" h="10058400">
                <a:moveTo>
                  <a:pt x="0" y="0"/>
                </a:moveTo>
                <a:lnTo>
                  <a:pt x="17881600" y="0"/>
                </a:lnTo>
                <a:lnTo>
                  <a:pt x="17881600" y="10058400"/>
                </a:lnTo>
                <a:lnTo>
                  <a:pt x="0" y="10058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 t="-47862" r="-18178" b="-6223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81876" y="8117680"/>
            <a:ext cx="6821648" cy="683441"/>
            <a:chOff x="0" y="0"/>
            <a:chExt cx="6985595" cy="6998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85595" cy="699867"/>
            </a:xfrm>
            <a:custGeom>
              <a:avLst/>
              <a:gdLst/>
              <a:ahLst/>
              <a:cxnLst/>
              <a:rect l="l" t="t" r="r" b="b"/>
              <a:pathLst>
                <a:path w="6985595" h="699867">
                  <a:moveTo>
                    <a:pt x="203200" y="0"/>
                  </a:moveTo>
                  <a:lnTo>
                    <a:pt x="6985595" y="0"/>
                  </a:lnTo>
                  <a:lnTo>
                    <a:pt x="6782395" y="699867"/>
                  </a:lnTo>
                  <a:lnTo>
                    <a:pt x="0" y="69986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36BC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47625"/>
              <a:ext cx="6782395" cy="747492"/>
            </a:xfrm>
            <a:prstGeom prst="rect">
              <a:avLst/>
            </a:prstGeom>
          </p:spPr>
          <p:txBody>
            <a:bodyPr lIns="21590" tIns="21590" rIns="21590" bIns="21590" rtlCol="0" anchor="ctr"/>
            <a:lstStyle/>
            <a:p>
              <a:pPr marL="0" lvl="0" indent="0"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dirty="0">
                  <a:solidFill>
                    <a:srgbClr val="000000"/>
                  </a:solidFill>
                  <a:latin typeface="Montserrat Bold"/>
                </a:rPr>
                <a:t>2</a:t>
              </a:r>
              <a:r>
                <a:rPr lang="en-US" sz="2799" baseline="30000" dirty="0">
                  <a:solidFill>
                    <a:srgbClr val="000000"/>
                  </a:solidFill>
                  <a:latin typeface="Montserrat Bold"/>
                </a:rPr>
                <a:t>e</a:t>
              </a:r>
              <a:r>
                <a:rPr lang="en-US" sz="2799" dirty="0">
                  <a:solidFill>
                    <a:srgbClr val="000000"/>
                  </a:solidFill>
                  <a:latin typeface="Montserrat Bold"/>
                </a:rPr>
                <a:t> position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456476" y="9111492"/>
            <a:ext cx="2411611" cy="331597"/>
          </a:xfrm>
          <a:custGeom>
            <a:avLst/>
            <a:gdLst/>
            <a:ahLst/>
            <a:cxnLst/>
            <a:rect l="l" t="t" r="r" b="b"/>
            <a:pathLst>
              <a:path w="2411611" h="331597">
                <a:moveTo>
                  <a:pt x="0" y="0"/>
                </a:moveTo>
                <a:lnTo>
                  <a:pt x="2411611" y="0"/>
                </a:lnTo>
                <a:lnTo>
                  <a:pt x="2411611" y="331597"/>
                </a:lnTo>
                <a:lnTo>
                  <a:pt x="0" y="3315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409085" y="9201514"/>
            <a:ext cx="3930451" cy="216175"/>
          </a:xfrm>
          <a:custGeom>
            <a:avLst/>
            <a:gdLst/>
            <a:ahLst/>
            <a:cxnLst/>
            <a:rect l="l" t="t" r="r" b="b"/>
            <a:pathLst>
              <a:path w="3930451" h="216175">
                <a:moveTo>
                  <a:pt x="0" y="0"/>
                </a:moveTo>
                <a:lnTo>
                  <a:pt x="3930451" y="0"/>
                </a:lnTo>
                <a:lnTo>
                  <a:pt x="3930451" y="216175"/>
                </a:lnTo>
                <a:lnTo>
                  <a:pt x="0" y="2161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611729" y="1848253"/>
            <a:ext cx="2548943" cy="5881904"/>
          </a:xfrm>
          <a:custGeom>
            <a:avLst/>
            <a:gdLst/>
            <a:ahLst/>
            <a:cxnLst/>
            <a:rect l="l" t="t" r="r" b="b"/>
            <a:pathLst>
              <a:path w="2548943" h="5881904">
                <a:moveTo>
                  <a:pt x="0" y="0"/>
                </a:moveTo>
                <a:lnTo>
                  <a:pt x="2548942" y="0"/>
                </a:lnTo>
                <a:lnTo>
                  <a:pt x="2548942" y="5881904"/>
                </a:lnTo>
                <a:lnTo>
                  <a:pt x="0" y="58819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94197" t="-13395" r="-196178" b="-61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629378" y="423298"/>
            <a:ext cx="6519565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 Bold"/>
              </a:rPr>
              <a:t>POSITIONS DES PIEDS EN OUVERTURE À DROITE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35F698-8CE5-F33E-E196-8DC06B692E75}"/>
              </a:ext>
            </a:extLst>
          </p:cNvPr>
          <p:cNvSpPr txBox="1"/>
          <p:nvPr/>
        </p:nvSpPr>
        <p:spPr>
          <a:xfrm>
            <a:off x="4358640" y="9400468"/>
            <a:ext cx="2959348" cy="234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07"/>
              </a:lnSpc>
            </a:pPr>
            <a:r>
              <a:rPr lang="en-US" sz="1362" b="1" dirty="0">
                <a:solidFill>
                  <a:srgbClr val="000000"/>
                </a:solidFill>
                <a:latin typeface="Montserrat Heavy"/>
              </a:rPr>
              <a:t>ORGANISATION DES POSITIONS</a:t>
            </a:r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54600" y="0"/>
            <a:ext cx="17881600" cy="10058400"/>
          </a:xfrm>
          <a:custGeom>
            <a:avLst/>
            <a:gdLst/>
            <a:ahLst/>
            <a:cxnLst/>
            <a:rect l="l" t="t" r="r" b="b"/>
            <a:pathLst>
              <a:path w="17881600" h="10058400">
                <a:moveTo>
                  <a:pt x="0" y="0"/>
                </a:moveTo>
                <a:lnTo>
                  <a:pt x="17881600" y="0"/>
                </a:lnTo>
                <a:lnTo>
                  <a:pt x="17881600" y="10058400"/>
                </a:lnTo>
                <a:lnTo>
                  <a:pt x="0" y="10058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 t="-47862" r="-18178" b="-6223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81876" y="8117680"/>
            <a:ext cx="6821648" cy="683441"/>
            <a:chOff x="0" y="0"/>
            <a:chExt cx="6985595" cy="6998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85595" cy="699867"/>
            </a:xfrm>
            <a:custGeom>
              <a:avLst/>
              <a:gdLst/>
              <a:ahLst/>
              <a:cxnLst/>
              <a:rect l="l" t="t" r="r" b="b"/>
              <a:pathLst>
                <a:path w="6985595" h="699867">
                  <a:moveTo>
                    <a:pt x="203200" y="0"/>
                  </a:moveTo>
                  <a:lnTo>
                    <a:pt x="6985595" y="0"/>
                  </a:lnTo>
                  <a:lnTo>
                    <a:pt x="6782395" y="699867"/>
                  </a:lnTo>
                  <a:lnTo>
                    <a:pt x="0" y="69986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36BC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47625"/>
              <a:ext cx="6782395" cy="747492"/>
            </a:xfrm>
            <a:prstGeom prst="rect">
              <a:avLst/>
            </a:prstGeom>
          </p:spPr>
          <p:txBody>
            <a:bodyPr lIns="21590" tIns="21590" rIns="21590" bIns="21590" rtlCol="0" anchor="ctr"/>
            <a:lstStyle/>
            <a:p>
              <a:pPr marL="0" lvl="0" indent="0"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dirty="0">
                  <a:solidFill>
                    <a:srgbClr val="000000"/>
                  </a:solidFill>
                  <a:latin typeface="Montserrat Bold"/>
                </a:rPr>
                <a:t>2</a:t>
              </a:r>
              <a:r>
                <a:rPr lang="en-US" sz="2799" baseline="30000" dirty="0">
                  <a:solidFill>
                    <a:srgbClr val="000000"/>
                  </a:solidFill>
                  <a:latin typeface="Montserrat Bold"/>
                </a:rPr>
                <a:t>e</a:t>
              </a:r>
              <a:r>
                <a:rPr lang="en-US" sz="2799" dirty="0">
                  <a:solidFill>
                    <a:srgbClr val="000000"/>
                  </a:solidFill>
                  <a:latin typeface="Montserrat Bold"/>
                </a:rPr>
                <a:t> large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456476" y="9111492"/>
            <a:ext cx="2411611" cy="331597"/>
          </a:xfrm>
          <a:custGeom>
            <a:avLst/>
            <a:gdLst/>
            <a:ahLst/>
            <a:cxnLst/>
            <a:rect l="l" t="t" r="r" b="b"/>
            <a:pathLst>
              <a:path w="2411611" h="331597">
                <a:moveTo>
                  <a:pt x="0" y="0"/>
                </a:moveTo>
                <a:lnTo>
                  <a:pt x="2411611" y="0"/>
                </a:lnTo>
                <a:lnTo>
                  <a:pt x="2411611" y="331597"/>
                </a:lnTo>
                <a:lnTo>
                  <a:pt x="0" y="3315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409085" y="9201514"/>
            <a:ext cx="3930451" cy="216175"/>
          </a:xfrm>
          <a:custGeom>
            <a:avLst/>
            <a:gdLst/>
            <a:ahLst/>
            <a:cxnLst/>
            <a:rect l="l" t="t" r="r" b="b"/>
            <a:pathLst>
              <a:path w="3930451" h="216175">
                <a:moveTo>
                  <a:pt x="0" y="0"/>
                </a:moveTo>
                <a:lnTo>
                  <a:pt x="3930451" y="0"/>
                </a:lnTo>
                <a:lnTo>
                  <a:pt x="3930451" y="216175"/>
                </a:lnTo>
                <a:lnTo>
                  <a:pt x="0" y="2161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290142" y="1625639"/>
            <a:ext cx="3205115" cy="6301188"/>
          </a:xfrm>
          <a:custGeom>
            <a:avLst/>
            <a:gdLst/>
            <a:ahLst/>
            <a:cxnLst/>
            <a:rect l="l" t="t" r="r" b="b"/>
            <a:pathLst>
              <a:path w="3205115" h="6301188">
                <a:moveTo>
                  <a:pt x="0" y="0"/>
                </a:moveTo>
                <a:lnTo>
                  <a:pt x="3205115" y="0"/>
                </a:lnTo>
                <a:lnTo>
                  <a:pt x="3205115" y="6301188"/>
                </a:lnTo>
                <a:lnTo>
                  <a:pt x="0" y="63011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48190" t="-10042" r="-144865" b="-2417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629378" y="423298"/>
            <a:ext cx="6519565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 Bold"/>
              </a:rPr>
              <a:t>POSITIONS DES PIEDS EN OUVERTURE À DROITE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D996E3-2F01-4C68-5132-F614FDC89EAB}"/>
              </a:ext>
            </a:extLst>
          </p:cNvPr>
          <p:cNvSpPr txBox="1"/>
          <p:nvPr/>
        </p:nvSpPr>
        <p:spPr>
          <a:xfrm>
            <a:off x="4358640" y="9400468"/>
            <a:ext cx="2959348" cy="234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07"/>
              </a:lnSpc>
            </a:pPr>
            <a:r>
              <a:rPr lang="en-US" sz="1362" b="1" dirty="0">
                <a:solidFill>
                  <a:srgbClr val="000000"/>
                </a:solidFill>
                <a:latin typeface="Montserrat Heavy"/>
              </a:rPr>
              <a:t>ORGANISATION DES POSITIONS</a:t>
            </a:r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54600" y="0"/>
            <a:ext cx="17881600" cy="10058400"/>
          </a:xfrm>
          <a:custGeom>
            <a:avLst/>
            <a:gdLst/>
            <a:ahLst/>
            <a:cxnLst/>
            <a:rect l="l" t="t" r="r" b="b"/>
            <a:pathLst>
              <a:path w="17881600" h="10058400">
                <a:moveTo>
                  <a:pt x="0" y="0"/>
                </a:moveTo>
                <a:lnTo>
                  <a:pt x="17881600" y="0"/>
                </a:lnTo>
                <a:lnTo>
                  <a:pt x="17881600" y="10058400"/>
                </a:lnTo>
                <a:lnTo>
                  <a:pt x="0" y="10058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 t="-47862" r="-18178" b="-6223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81876" y="8117680"/>
            <a:ext cx="6821648" cy="683441"/>
            <a:chOff x="0" y="0"/>
            <a:chExt cx="6985595" cy="6998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85595" cy="699867"/>
            </a:xfrm>
            <a:custGeom>
              <a:avLst/>
              <a:gdLst/>
              <a:ahLst/>
              <a:cxnLst/>
              <a:rect l="l" t="t" r="r" b="b"/>
              <a:pathLst>
                <a:path w="6985595" h="699867">
                  <a:moveTo>
                    <a:pt x="203200" y="0"/>
                  </a:moveTo>
                  <a:lnTo>
                    <a:pt x="6985595" y="0"/>
                  </a:lnTo>
                  <a:lnTo>
                    <a:pt x="6782395" y="699867"/>
                  </a:lnTo>
                  <a:lnTo>
                    <a:pt x="0" y="69986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36BC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47625"/>
              <a:ext cx="6782395" cy="747492"/>
            </a:xfrm>
            <a:prstGeom prst="rect">
              <a:avLst/>
            </a:prstGeom>
          </p:spPr>
          <p:txBody>
            <a:bodyPr lIns="21590" tIns="21590" rIns="21590" bIns="21590" rtlCol="0" anchor="ctr"/>
            <a:lstStyle/>
            <a:p>
              <a:pPr marL="0" lvl="0" indent="0"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dirty="0">
                  <a:solidFill>
                    <a:srgbClr val="000000"/>
                  </a:solidFill>
                  <a:latin typeface="Montserrat Bold"/>
                </a:rPr>
                <a:t>3</a:t>
              </a:r>
              <a:r>
                <a:rPr lang="en-US" sz="2799" baseline="30000" dirty="0">
                  <a:solidFill>
                    <a:srgbClr val="000000"/>
                  </a:solidFill>
                  <a:latin typeface="Montserrat Bold"/>
                </a:rPr>
                <a:t>e</a:t>
              </a:r>
              <a:r>
                <a:rPr lang="en-US" sz="2799" dirty="0">
                  <a:solidFill>
                    <a:srgbClr val="000000"/>
                  </a:solidFill>
                  <a:latin typeface="Montserrat Bold"/>
                </a:rPr>
                <a:t> position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456476" y="9111492"/>
            <a:ext cx="2411611" cy="331597"/>
          </a:xfrm>
          <a:custGeom>
            <a:avLst/>
            <a:gdLst/>
            <a:ahLst/>
            <a:cxnLst/>
            <a:rect l="l" t="t" r="r" b="b"/>
            <a:pathLst>
              <a:path w="2411611" h="331597">
                <a:moveTo>
                  <a:pt x="0" y="0"/>
                </a:moveTo>
                <a:lnTo>
                  <a:pt x="2411611" y="0"/>
                </a:lnTo>
                <a:lnTo>
                  <a:pt x="2411611" y="331597"/>
                </a:lnTo>
                <a:lnTo>
                  <a:pt x="0" y="3315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409085" y="9201514"/>
            <a:ext cx="3930451" cy="216175"/>
          </a:xfrm>
          <a:custGeom>
            <a:avLst/>
            <a:gdLst/>
            <a:ahLst/>
            <a:cxnLst/>
            <a:rect l="l" t="t" r="r" b="b"/>
            <a:pathLst>
              <a:path w="3930451" h="216175">
                <a:moveTo>
                  <a:pt x="0" y="0"/>
                </a:moveTo>
                <a:lnTo>
                  <a:pt x="3930451" y="0"/>
                </a:lnTo>
                <a:lnTo>
                  <a:pt x="3930451" y="216175"/>
                </a:lnTo>
                <a:lnTo>
                  <a:pt x="0" y="2161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868087" y="1910747"/>
            <a:ext cx="2262301" cy="5811704"/>
          </a:xfrm>
          <a:custGeom>
            <a:avLst/>
            <a:gdLst/>
            <a:ahLst/>
            <a:cxnLst/>
            <a:rect l="l" t="t" r="r" b="b"/>
            <a:pathLst>
              <a:path w="2262301" h="5811704">
                <a:moveTo>
                  <a:pt x="0" y="0"/>
                </a:moveTo>
                <a:lnTo>
                  <a:pt x="2262301" y="0"/>
                </a:lnTo>
                <a:lnTo>
                  <a:pt x="2262301" y="5811705"/>
                </a:lnTo>
                <a:lnTo>
                  <a:pt x="0" y="58117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24390" t="-14232" r="-221523" b="-530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629378" y="423298"/>
            <a:ext cx="6519565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 Bold"/>
              </a:rPr>
              <a:t>POSITIONS DES PIEDS EN OUVERTURE À DROITE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F775D8-A2C4-E747-7972-DF9781F2D986}"/>
              </a:ext>
            </a:extLst>
          </p:cNvPr>
          <p:cNvSpPr txBox="1"/>
          <p:nvPr/>
        </p:nvSpPr>
        <p:spPr>
          <a:xfrm>
            <a:off x="4358640" y="9400468"/>
            <a:ext cx="2959348" cy="234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07"/>
              </a:lnSpc>
            </a:pPr>
            <a:r>
              <a:rPr lang="en-US" sz="1362" b="1" dirty="0">
                <a:solidFill>
                  <a:srgbClr val="000000"/>
                </a:solidFill>
                <a:latin typeface="Montserrat Heavy"/>
              </a:rPr>
              <a:t>ORGANISATION DES POSITIONS</a:t>
            </a:r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54600" y="0"/>
            <a:ext cx="17881600" cy="10058400"/>
          </a:xfrm>
          <a:custGeom>
            <a:avLst/>
            <a:gdLst/>
            <a:ahLst/>
            <a:cxnLst/>
            <a:rect l="l" t="t" r="r" b="b"/>
            <a:pathLst>
              <a:path w="17881600" h="10058400">
                <a:moveTo>
                  <a:pt x="0" y="0"/>
                </a:moveTo>
                <a:lnTo>
                  <a:pt x="17881600" y="0"/>
                </a:lnTo>
                <a:lnTo>
                  <a:pt x="17881600" y="10058400"/>
                </a:lnTo>
                <a:lnTo>
                  <a:pt x="0" y="10058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 t="-47862" r="-18178" b="-6223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81876" y="8117680"/>
            <a:ext cx="6821648" cy="683441"/>
            <a:chOff x="0" y="0"/>
            <a:chExt cx="6985595" cy="6998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85595" cy="699867"/>
            </a:xfrm>
            <a:custGeom>
              <a:avLst/>
              <a:gdLst/>
              <a:ahLst/>
              <a:cxnLst/>
              <a:rect l="l" t="t" r="r" b="b"/>
              <a:pathLst>
                <a:path w="6985595" h="699867">
                  <a:moveTo>
                    <a:pt x="203200" y="0"/>
                  </a:moveTo>
                  <a:lnTo>
                    <a:pt x="6985595" y="0"/>
                  </a:lnTo>
                  <a:lnTo>
                    <a:pt x="6782395" y="699867"/>
                  </a:lnTo>
                  <a:lnTo>
                    <a:pt x="0" y="69986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36BC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47625"/>
              <a:ext cx="6782395" cy="747492"/>
            </a:xfrm>
            <a:prstGeom prst="rect">
              <a:avLst/>
            </a:prstGeom>
          </p:spPr>
          <p:txBody>
            <a:bodyPr lIns="21590" tIns="21590" rIns="21590" bIns="21590" rtlCol="0" anchor="ctr"/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dirty="0">
                  <a:solidFill>
                    <a:srgbClr val="000000"/>
                  </a:solidFill>
                  <a:latin typeface="Montserrat Bold"/>
                </a:rPr>
                <a:t>4</a:t>
              </a:r>
              <a:r>
                <a:rPr lang="en-US" sz="2799" baseline="30000" dirty="0">
                  <a:solidFill>
                    <a:srgbClr val="000000"/>
                  </a:solidFill>
                  <a:latin typeface="Montserrat Bold"/>
                </a:rPr>
                <a:t>e</a:t>
              </a:r>
              <a:r>
                <a:rPr lang="en-US" sz="2799" dirty="0">
                  <a:solidFill>
                    <a:srgbClr val="000000"/>
                  </a:solidFill>
                  <a:latin typeface="Montserrat Bold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Montserrat Bold"/>
                </a:rPr>
                <a:t>opposée</a:t>
              </a:r>
              <a:r>
                <a:rPr lang="en-US" sz="2799" dirty="0">
                  <a:solidFill>
                    <a:srgbClr val="000000"/>
                  </a:solidFill>
                  <a:latin typeface="Montserrat Bold"/>
                </a:rPr>
                <a:t> 1</a:t>
              </a:r>
              <a:r>
                <a:rPr lang="en-US" sz="3200" baseline="30000" dirty="0">
                  <a:solidFill>
                    <a:srgbClr val="000000"/>
                  </a:solidFill>
                  <a:latin typeface="Montserrat Bold"/>
                </a:rPr>
                <a:t>ère</a:t>
              </a:r>
              <a:r>
                <a:rPr lang="en-US" sz="2799" dirty="0">
                  <a:solidFill>
                    <a:srgbClr val="000000"/>
                  </a:solidFill>
                  <a:latin typeface="Montserrat Bold"/>
                </a:rPr>
                <a:t> 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456476" y="9111492"/>
            <a:ext cx="2411611" cy="331597"/>
          </a:xfrm>
          <a:custGeom>
            <a:avLst/>
            <a:gdLst/>
            <a:ahLst/>
            <a:cxnLst/>
            <a:rect l="l" t="t" r="r" b="b"/>
            <a:pathLst>
              <a:path w="2411611" h="331597">
                <a:moveTo>
                  <a:pt x="0" y="0"/>
                </a:moveTo>
                <a:lnTo>
                  <a:pt x="2411611" y="0"/>
                </a:lnTo>
                <a:lnTo>
                  <a:pt x="2411611" y="331597"/>
                </a:lnTo>
                <a:lnTo>
                  <a:pt x="0" y="3315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409085" y="9201514"/>
            <a:ext cx="3930451" cy="216175"/>
          </a:xfrm>
          <a:custGeom>
            <a:avLst/>
            <a:gdLst/>
            <a:ahLst/>
            <a:cxnLst/>
            <a:rect l="l" t="t" r="r" b="b"/>
            <a:pathLst>
              <a:path w="3930451" h="216175">
                <a:moveTo>
                  <a:pt x="0" y="0"/>
                </a:moveTo>
                <a:lnTo>
                  <a:pt x="3930451" y="0"/>
                </a:lnTo>
                <a:lnTo>
                  <a:pt x="3930451" y="216175"/>
                </a:lnTo>
                <a:lnTo>
                  <a:pt x="0" y="2161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4358640" y="9400468"/>
            <a:ext cx="2959348" cy="234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07"/>
              </a:lnSpc>
            </a:pPr>
            <a:r>
              <a:rPr lang="en-US" sz="1362" b="1" dirty="0">
                <a:solidFill>
                  <a:srgbClr val="000000"/>
                </a:solidFill>
                <a:latin typeface="Montserrat Heavy"/>
              </a:rPr>
              <a:t>ORGANISATION DES POSITIONS</a:t>
            </a:r>
          </a:p>
        </p:txBody>
      </p:sp>
      <p:sp>
        <p:nvSpPr>
          <p:cNvPr id="10" name="Freeform 10"/>
          <p:cNvSpPr/>
          <p:nvPr/>
        </p:nvSpPr>
        <p:spPr>
          <a:xfrm>
            <a:off x="2831530" y="1783412"/>
            <a:ext cx="2109339" cy="6252701"/>
          </a:xfrm>
          <a:custGeom>
            <a:avLst/>
            <a:gdLst/>
            <a:ahLst/>
            <a:cxnLst/>
            <a:rect l="l" t="t" r="r" b="b"/>
            <a:pathLst>
              <a:path w="2109339" h="6252701">
                <a:moveTo>
                  <a:pt x="0" y="0"/>
                </a:moveTo>
                <a:lnTo>
                  <a:pt x="2109340" y="0"/>
                </a:lnTo>
                <a:lnTo>
                  <a:pt x="2109340" y="6252701"/>
                </a:lnTo>
                <a:lnTo>
                  <a:pt x="0" y="62527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40431" t="-12821" r="-25412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629378" y="423298"/>
            <a:ext cx="6519565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 Bold"/>
              </a:rPr>
              <a:t>POSITIONS DES PIEDS EN OUVERTURE À DROITE</a:t>
            </a:r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54600" y="0"/>
            <a:ext cx="17881600" cy="10058400"/>
          </a:xfrm>
          <a:custGeom>
            <a:avLst/>
            <a:gdLst/>
            <a:ahLst/>
            <a:cxnLst/>
            <a:rect l="l" t="t" r="r" b="b"/>
            <a:pathLst>
              <a:path w="17881600" h="10058400">
                <a:moveTo>
                  <a:pt x="0" y="0"/>
                </a:moveTo>
                <a:lnTo>
                  <a:pt x="17881600" y="0"/>
                </a:lnTo>
                <a:lnTo>
                  <a:pt x="17881600" y="10058400"/>
                </a:lnTo>
                <a:lnTo>
                  <a:pt x="0" y="10058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 t="-47862" r="-18178" b="-6223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81876" y="8117680"/>
            <a:ext cx="6821648" cy="683441"/>
            <a:chOff x="0" y="0"/>
            <a:chExt cx="6985595" cy="6998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85595" cy="699867"/>
            </a:xfrm>
            <a:custGeom>
              <a:avLst/>
              <a:gdLst/>
              <a:ahLst/>
              <a:cxnLst/>
              <a:rect l="l" t="t" r="r" b="b"/>
              <a:pathLst>
                <a:path w="6985595" h="699867">
                  <a:moveTo>
                    <a:pt x="203200" y="0"/>
                  </a:moveTo>
                  <a:lnTo>
                    <a:pt x="6985595" y="0"/>
                  </a:lnTo>
                  <a:lnTo>
                    <a:pt x="6782395" y="699867"/>
                  </a:lnTo>
                  <a:lnTo>
                    <a:pt x="0" y="69986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36BC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47625"/>
              <a:ext cx="6782395" cy="747492"/>
            </a:xfrm>
            <a:prstGeom prst="rect">
              <a:avLst/>
            </a:prstGeom>
          </p:spPr>
          <p:txBody>
            <a:bodyPr lIns="21590" tIns="21590" rIns="21590" bIns="21590" rtlCol="0" anchor="ctr"/>
            <a:lstStyle/>
            <a:p>
              <a:pPr marL="0" lvl="0" indent="0"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dirty="0">
                  <a:solidFill>
                    <a:srgbClr val="000000"/>
                  </a:solidFill>
                  <a:latin typeface="Montserrat Bold"/>
                </a:rPr>
                <a:t>4</a:t>
              </a:r>
              <a:r>
                <a:rPr lang="en-US" sz="2799" baseline="30000" dirty="0">
                  <a:solidFill>
                    <a:srgbClr val="000000"/>
                  </a:solidFill>
                  <a:latin typeface="Montserrat Bold"/>
                </a:rPr>
                <a:t>e</a:t>
              </a:r>
              <a:r>
                <a:rPr lang="en-US" sz="2799" dirty="0">
                  <a:solidFill>
                    <a:srgbClr val="000000"/>
                  </a:solidFill>
                  <a:latin typeface="Montserrat Bold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Montserrat Bold"/>
                </a:rPr>
                <a:t>opposée</a:t>
              </a:r>
              <a:r>
                <a:rPr lang="en-US" sz="2799" dirty="0">
                  <a:solidFill>
                    <a:srgbClr val="000000"/>
                  </a:solidFill>
                  <a:latin typeface="Montserrat Bold"/>
                </a:rPr>
                <a:t> 2</a:t>
              </a:r>
              <a:r>
                <a:rPr lang="en-US" sz="2799" baseline="30000" dirty="0">
                  <a:solidFill>
                    <a:srgbClr val="000000"/>
                  </a:solidFill>
                  <a:latin typeface="Montserrat Bold"/>
                </a:rPr>
                <a:t>e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456476" y="9111492"/>
            <a:ext cx="2411611" cy="331597"/>
          </a:xfrm>
          <a:custGeom>
            <a:avLst/>
            <a:gdLst/>
            <a:ahLst/>
            <a:cxnLst/>
            <a:rect l="l" t="t" r="r" b="b"/>
            <a:pathLst>
              <a:path w="2411611" h="331597">
                <a:moveTo>
                  <a:pt x="0" y="0"/>
                </a:moveTo>
                <a:lnTo>
                  <a:pt x="2411611" y="0"/>
                </a:lnTo>
                <a:lnTo>
                  <a:pt x="2411611" y="331597"/>
                </a:lnTo>
                <a:lnTo>
                  <a:pt x="0" y="3315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409085" y="9201514"/>
            <a:ext cx="3930451" cy="216175"/>
          </a:xfrm>
          <a:custGeom>
            <a:avLst/>
            <a:gdLst/>
            <a:ahLst/>
            <a:cxnLst/>
            <a:rect l="l" t="t" r="r" b="b"/>
            <a:pathLst>
              <a:path w="3930451" h="216175">
                <a:moveTo>
                  <a:pt x="0" y="0"/>
                </a:moveTo>
                <a:lnTo>
                  <a:pt x="3930451" y="0"/>
                </a:lnTo>
                <a:lnTo>
                  <a:pt x="3930451" y="216175"/>
                </a:lnTo>
                <a:lnTo>
                  <a:pt x="0" y="2161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4358640" y="9400468"/>
            <a:ext cx="2959348" cy="234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07"/>
              </a:lnSpc>
            </a:pPr>
            <a:r>
              <a:rPr lang="en-US" sz="1362" b="1" dirty="0">
                <a:solidFill>
                  <a:srgbClr val="000000"/>
                </a:solidFill>
                <a:latin typeface="Montserrat Heavy"/>
              </a:rPr>
              <a:t>ORGANISATION DES POSITIONS</a:t>
            </a:r>
          </a:p>
        </p:txBody>
      </p:sp>
      <p:sp>
        <p:nvSpPr>
          <p:cNvPr id="9" name="Freeform 9"/>
          <p:cNvSpPr/>
          <p:nvPr/>
        </p:nvSpPr>
        <p:spPr>
          <a:xfrm>
            <a:off x="2741382" y="1752476"/>
            <a:ext cx="2289636" cy="5878105"/>
          </a:xfrm>
          <a:custGeom>
            <a:avLst/>
            <a:gdLst/>
            <a:ahLst/>
            <a:cxnLst/>
            <a:rect l="l" t="t" r="r" b="b"/>
            <a:pathLst>
              <a:path w="2289636" h="5878105">
                <a:moveTo>
                  <a:pt x="0" y="0"/>
                </a:moveTo>
                <a:lnTo>
                  <a:pt x="2289636" y="0"/>
                </a:lnTo>
                <a:lnTo>
                  <a:pt x="2289636" y="5878105"/>
                </a:lnTo>
                <a:lnTo>
                  <a:pt x="0" y="58781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25935" t="-14466" r="-230856" b="-7529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629378" y="423298"/>
            <a:ext cx="6519565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 Bold"/>
              </a:rPr>
              <a:t>POSITIONS DES PIEDS EN OUVERTURE À DROITE</a:t>
            </a:r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54600" y="0"/>
            <a:ext cx="17881600" cy="10058400"/>
          </a:xfrm>
          <a:custGeom>
            <a:avLst/>
            <a:gdLst/>
            <a:ahLst/>
            <a:cxnLst/>
            <a:rect l="l" t="t" r="r" b="b"/>
            <a:pathLst>
              <a:path w="17881600" h="10058400">
                <a:moveTo>
                  <a:pt x="0" y="0"/>
                </a:moveTo>
                <a:lnTo>
                  <a:pt x="17881600" y="0"/>
                </a:lnTo>
                <a:lnTo>
                  <a:pt x="17881600" y="10058400"/>
                </a:lnTo>
                <a:lnTo>
                  <a:pt x="0" y="10058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 t="-47862" r="-18178" b="-6223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81876" y="8117680"/>
            <a:ext cx="6821648" cy="683441"/>
            <a:chOff x="0" y="0"/>
            <a:chExt cx="6985595" cy="6998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85595" cy="699867"/>
            </a:xfrm>
            <a:custGeom>
              <a:avLst/>
              <a:gdLst/>
              <a:ahLst/>
              <a:cxnLst/>
              <a:rect l="l" t="t" r="r" b="b"/>
              <a:pathLst>
                <a:path w="6985595" h="699867">
                  <a:moveTo>
                    <a:pt x="203200" y="0"/>
                  </a:moveTo>
                  <a:lnTo>
                    <a:pt x="6985595" y="0"/>
                  </a:lnTo>
                  <a:lnTo>
                    <a:pt x="6782395" y="699867"/>
                  </a:lnTo>
                  <a:lnTo>
                    <a:pt x="0" y="69986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36BC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47625"/>
              <a:ext cx="6782395" cy="747492"/>
            </a:xfrm>
            <a:prstGeom prst="rect">
              <a:avLst/>
            </a:prstGeom>
          </p:spPr>
          <p:txBody>
            <a:bodyPr lIns="21590" tIns="21590" rIns="21590" bIns="21590" rtlCol="0" anchor="ctr"/>
            <a:lstStyle/>
            <a:p>
              <a:pPr marL="0" lvl="0" indent="0"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dirty="0">
                  <a:solidFill>
                    <a:srgbClr val="000000"/>
                  </a:solidFill>
                  <a:latin typeface="Montserrat Bold"/>
                </a:rPr>
                <a:t>4</a:t>
              </a:r>
              <a:r>
                <a:rPr lang="en-US" sz="2799" baseline="30000" dirty="0">
                  <a:solidFill>
                    <a:srgbClr val="000000"/>
                  </a:solidFill>
                  <a:latin typeface="Montserrat Bold"/>
                </a:rPr>
                <a:t>e</a:t>
              </a:r>
              <a:r>
                <a:rPr lang="en-US" sz="2799" dirty="0">
                  <a:solidFill>
                    <a:srgbClr val="000000"/>
                  </a:solidFill>
                  <a:latin typeface="Montserrat Bold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Montserrat Bold"/>
                </a:rPr>
                <a:t>opposée</a:t>
              </a:r>
              <a:r>
                <a:rPr lang="en-US" sz="2799" dirty="0">
                  <a:solidFill>
                    <a:srgbClr val="000000"/>
                  </a:solidFill>
                  <a:latin typeface="Montserrat Bold"/>
                </a:rPr>
                <a:t> 5</a:t>
              </a:r>
              <a:r>
                <a:rPr lang="en-US" sz="2799" baseline="30000" dirty="0">
                  <a:solidFill>
                    <a:srgbClr val="000000"/>
                  </a:solidFill>
                  <a:latin typeface="Montserrat Bold"/>
                </a:rPr>
                <a:t>e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456476" y="9111492"/>
            <a:ext cx="2411611" cy="331597"/>
          </a:xfrm>
          <a:custGeom>
            <a:avLst/>
            <a:gdLst/>
            <a:ahLst/>
            <a:cxnLst/>
            <a:rect l="l" t="t" r="r" b="b"/>
            <a:pathLst>
              <a:path w="2411611" h="331597">
                <a:moveTo>
                  <a:pt x="0" y="0"/>
                </a:moveTo>
                <a:lnTo>
                  <a:pt x="2411611" y="0"/>
                </a:lnTo>
                <a:lnTo>
                  <a:pt x="2411611" y="331597"/>
                </a:lnTo>
                <a:lnTo>
                  <a:pt x="0" y="3315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409085" y="9201514"/>
            <a:ext cx="3930451" cy="216175"/>
          </a:xfrm>
          <a:custGeom>
            <a:avLst/>
            <a:gdLst/>
            <a:ahLst/>
            <a:cxnLst/>
            <a:rect l="l" t="t" r="r" b="b"/>
            <a:pathLst>
              <a:path w="3930451" h="216175">
                <a:moveTo>
                  <a:pt x="0" y="0"/>
                </a:moveTo>
                <a:lnTo>
                  <a:pt x="3930451" y="0"/>
                </a:lnTo>
                <a:lnTo>
                  <a:pt x="3930451" y="216175"/>
                </a:lnTo>
                <a:lnTo>
                  <a:pt x="0" y="2161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4358640" y="9400468"/>
            <a:ext cx="2959348" cy="234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07"/>
              </a:lnSpc>
            </a:pPr>
            <a:r>
              <a:rPr lang="en-US" sz="1362" b="1" dirty="0">
                <a:solidFill>
                  <a:srgbClr val="000000"/>
                </a:solidFill>
                <a:latin typeface="Montserrat Heavy"/>
              </a:rPr>
              <a:t>ORGANISATION DES POSITIONS</a:t>
            </a:r>
          </a:p>
        </p:txBody>
      </p:sp>
      <p:sp>
        <p:nvSpPr>
          <p:cNvPr id="9" name="Freeform 9"/>
          <p:cNvSpPr/>
          <p:nvPr/>
        </p:nvSpPr>
        <p:spPr>
          <a:xfrm>
            <a:off x="3004387" y="1741267"/>
            <a:ext cx="1890926" cy="6310927"/>
          </a:xfrm>
          <a:custGeom>
            <a:avLst/>
            <a:gdLst/>
            <a:ahLst/>
            <a:cxnLst/>
            <a:rect l="l" t="t" r="r" b="b"/>
            <a:pathLst>
              <a:path w="1890926" h="6310927">
                <a:moveTo>
                  <a:pt x="0" y="0"/>
                </a:moveTo>
                <a:lnTo>
                  <a:pt x="1890926" y="0"/>
                </a:lnTo>
                <a:lnTo>
                  <a:pt x="1890926" y="6310927"/>
                </a:lnTo>
                <a:lnTo>
                  <a:pt x="0" y="63109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85178" t="-13772" r="-28986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629378" y="423298"/>
            <a:ext cx="6519565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 Bold"/>
              </a:rPr>
              <a:t>POSITIONS DES PIEDS EN OUVERTURE À DROITE</a:t>
            </a:r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54600" y="0"/>
            <a:ext cx="17881600" cy="10058400"/>
          </a:xfrm>
          <a:custGeom>
            <a:avLst/>
            <a:gdLst/>
            <a:ahLst/>
            <a:cxnLst/>
            <a:rect l="l" t="t" r="r" b="b"/>
            <a:pathLst>
              <a:path w="17881600" h="10058400">
                <a:moveTo>
                  <a:pt x="0" y="0"/>
                </a:moveTo>
                <a:lnTo>
                  <a:pt x="17881600" y="0"/>
                </a:lnTo>
                <a:lnTo>
                  <a:pt x="17881600" y="10058400"/>
                </a:lnTo>
                <a:lnTo>
                  <a:pt x="0" y="10058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 t="-47862" r="-18178" b="-6223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81876" y="8117680"/>
            <a:ext cx="6821648" cy="683441"/>
            <a:chOff x="0" y="0"/>
            <a:chExt cx="6985595" cy="6998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85595" cy="699867"/>
            </a:xfrm>
            <a:custGeom>
              <a:avLst/>
              <a:gdLst/>
              <a:ahLst/>
              <a:cxnLst/>
              <a:rect l="l" t="t" r="r" b="b"/>
              <a:pathLst>
                <a:path w="6985595" h="699867">
                  <a:moveTo>
                    <a:pt x="203200" y="0"/>
                  </a:moveTo>
                  <a:lnTo>
                    <a:pt x="6985595" y="0"/>
                  </a:lnTo>
                  <a:lnTo>
                    <a:pt x="6782395" y="699867"/>
                  </a:lnTo>
                  <a:lnTo>
                    <a:pt x="0" y="69986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36BC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47625"/>
              <a:ext cx="6782395" cy="747492"/>
            </a:xfrm>
            <a:prstGeom prst="rect">
              <a:avLst/>
            </a:prstGeom>
          </p:spPr>
          <p:txBody>
            <a:bodyPr lIns="21590" tIns="21590" rIns="21590" bIns="21590" rtlCol="0" anchor="ctr"/>
            <a:lstStyle/>
            <a:p>
              <a:pPr marL="0" lvl="0" indent="0"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dirty="0">
                  <a:solidFill>
                    <a:srgbClr val="000000"/>
                  </a:solidFill>
                  <a:latin typeface="Montserrat Bold"/>
                </a:rPr>
                <a:t>4</a:t>
              </a:r>
              <a:r>
                <a:rPr lang="en-US" sz="2799" baseline="30000" dirty="0">
                  <a:solidFill>
                    <a:srgbClr val="000000"/>
                  </a:solidFill>
                  <a:latin typeface="Montserrat Bold"/>
                </a:rPr>
                <a:t>e</a:t>
              </a:r>
              <a:r>
                <a:rPr lang="en-US" sz="2799" dirty="0">
                  <a:solidFill>
                    <a:srgbClr val="000000"/>
                  </a:solidFill>
                  <a:latin typeface="Montserrat Bold"/>
                </a:rPr>
                <a:t> large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456476" y="9111492"/>
            <a:ext cx="2411611" cy="331597"/>
          </a:xfrm>
          <a:custGeom>
            <a:avLst/>
            <a:gdLst/>
            <a:ahLst/>
            <a:cxnLst/>
            <a:rect l="l" t="t" r="r" b="b"/>
            <a:pathLst>
              <a:path w="2411611" h="331597">
                <a:moveTo>
                  <a:pt x="0" y="0"/>
                </a:moveTo>
                <a:lnTo>
                  <a:pt x="2411611" y="0"/>
                </a:lnTo>
                <a:lnTo>
                  <a:pt x="2411611" y="331597"/>
                </a:lnTo>
                <a:lnTo>
                  <a:pt x="0" y="3315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409085" y="9201514"/>
            <a:ext cx="3930451" cy="216175"/>
          </a:xfrm>
          <a:custGeom>
            <a:avLst/>
            <a:gdLst/>
            <a:ahLst/>
            <a:cxnLst/>
            <a:rect l="l" t="t" r="r" b="b"/>
            <a:pathLst>
              <a:path w="3930451" h="216175">
                <a:moveTo>
                  <a:pt x="0" y="0"/>
                </a:moveTo>
                <a:lnTo>
                  <a:pt x="3930451" y="0"/>
                </a:lnTo>
                <a:lnTo>
                  <a:pt x="3930451" y="216175"/>
                </a:lnTo>
                <a:lnTo>
                  <a:pt x="0" y="2161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4358640" y="9400468"/>
            <a:ext cx="2959348" cy="234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07"/>
              </a:lnSpc>
            </a:pPr>
            <a:r>
              <a:rPr lang="en-US" sz="1362" b="1" dirty="0">
                <a:solidFill>
                  <a:srgbClr val="000000"/>
                </a:solidFill>
                <a:latin typeface="Montserrat Heavy"/>
              </a:rPr>
              <a:t>ORGANISATION DES POSITIONS</a:t>
            </a:r>
          </a:p>
        </p:txBody>
      </p:sp>
      <p:sp>
        <p:nvSpPr>
          <p:cNvPr id="9" name="Freeform 9"/>
          <p:cNvSpPr/>
          <p:nvPr/>
        </p:nvSpPr>
        <p:spPr>
          <a:xfrm>
            <a:off x="2528628" y="1827834"/>
            <a:ext cx="2495833" cy="5796111"/>
          </a:xfrm>
          <a:custGeom>
            <a:avLst/>
            <a:gdLst/>
            <a:ahLst/>
            <a:cxnLst/>
            <a:rect l="l" t="t" r="r" b="b"/>
            <a:pathLst>
              <a:path w="2495833" h="5796111">
                <a:moveTo>
                  <a:pt x="0" y="0"/>
                </a:moveTo>
                <a:lnTo>
                  <a:pt x="2495833" y="0"/>
                </a:lnTo>
                <a:lnTo>
                  <a:pt x="2495833" y="5796111"/>
                </a:lnTo>
                <a:lnTo>
                  <a:pt x="0" y="579611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99807" t="-14500" r="-199807" b="-651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629378" y="423298"/>
            <a:ext cx="6519565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 Bold"/>
              </a:rPr>
              <a:t>POSITIONS DES PIEDS EN OUVERTURE À DROITE</a:t>
            </a:r>
          </a:p>
        </p:txBody>
      </p: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54600" y="0"/>
            <a:ext cx="17881600" cy="10058400"/>
          </a:xfrm>
          <a:custGeom>
            <a:avLst/>
            <a:gdLst/>
            <a:ahLst/>
            <a:cxnLst/>
            <a:rect l="l" t="t" r="r" b="b"/>
            <a:pathLst>
              <a:path w="17881600" h="10058400">
                <a:moveTo>
                  <a:pt x="0" y="0"/>
                </a:moveTo>
                <a:lnTo>
                  <a:pt x="17881600" y="0"/>
                </a:lnTo>
                <a:lnTo>
                  <a:pt x="17881600" y="10058400"/>
                </a:lnTo>
                <a:lnTo>
                  <a:pt x="0" y="10058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 t="-47862" r="-18178" b="-6223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81876" y="8117680"/>
            <a:ext cx="6821648" cy="683441"/>
            <a:chOff x="0" y="0"/>
            <a:chExt cx="6985595" cy="6998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85595" cy="699867"/>
            </a:xfrm>
            <a:custGeom>
              <a:avLst/>
              <a:gdLst/>
              <a:ahLst/>
              <a:cxnLst/>
              <a:rect l="l" t="t" r="r" b="b"/>
              <a:pathLst>
                <a:path w="6985595" h="699867">
                  <a:moveTo>
                    <a:pt x="203200" y="0"/>
                  </a:moveTo>
                  <a:lnTo>
                    <a:pt x="6985595" y="0"/>
                  </a:lnTo>
                  <a:lnTo>
                    <a:pt x="6782395" y="699867"/>
                  </a:lnTo>
                  <a:lnTo>
                    <a:pt x="0" y="69986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36BC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47625"/>
              <a:ext cx="6782395" cy="747492"/>
            </a:xfrm>
            <a:prstGeom prst="rect">
              <a:avLst/>
            </a:prstGeom>
          </p:spPr>
          <p:txBody>
            <a:bodyPr lIns="21590" tIns="21590" rIns="21590" bIns="21590" rtlCol="0" anchor="ctr"/>
            <a:lstStyle/>
            <a:p>
              <a:pPr marL="0" lvl="0" indent="0"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dirty="0">
                  <a:solidFill>
                    <a:srgbClr val="000000"/>
                  </a:solidFill>
                  <a:latin typeface="Montserrat Bold"/>
                </a:rPr>
                <a:t>5</a:t>
              </a:r>
              <a:r>
                <a:rPr lang="en-US" sz="2799" baseline="30000" dirty="0">
                  <a:solidFill>
                    <a:srgbClr val="000000"/>
                  </a:solidFill>
                  <a:latin typeface="Montserrat Bold"/>
                </a:rPr>
                <a:t>e</a:t>
              </a:r>
              <a:r>
                <a:rPr lang="en-US" sz="2799" dirty="0">
                  <a:solidFill>
                    <a:srgbClr val="000000"/>
                  </a:solidFill>
                  <a:latin typeface="Montserrat Bold"/>
                </a:rPr>
                <a:t> position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456476" y="9111492"/>
            <a:ext cx="2411611" cy="331597"/>
          </a:xfrm>
          <a:custGeom>
            <a:avLst/>
            <a:gdLst/>
            <a:ahLst/>
            <a:cxnLst/>
            <a:rect l="l" t="t" r="r" b="b"/>
            <a:pathLst>
              <a:path w="2411611" h="331597">
                <a:moveTo>
                  <a:pt x="0" y="0"/>
                </a:moveTo>
                <a:lnTo>
                  <a:pt x="2411611" y="0"/>
                </a:lnTo>
                <a:lnTo>
                  <a:pt x="2411611" y="331597"/>
                </a:lnTo>
                <a:lnTo>
                  <a:pt x="0" y="3315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409085" y="9201514"/>
            <a:ext cx="3930451" cy="216175"/>
          </a:xfrm>
          <a:custGeom>
            <a:avLst/>
            <a:gdLst/>
            <a:ahLst/>
            <a:cxnLst/>
            <a:rect l="l" t="t" r="r" b="b"/>
            <a:pathLst>
              <a:path w="3930451" h="216175">
                <a:moveTo>
                  <a:pt x="0" y="0"/>
                </a:moveTo>
                <a:lnTo>
                  <a:pt x="3930451" y="0"/>
                </a:lnTo>
                <a:lnTo>
                  <a:pt x="3930451" y="216175"/>
                </a:lnTo>
                <a:lnTo>
                  <a:pt x="0" y="2161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4358640" y="9400468"/>
            <a:ext cx="2959348" cy="234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07"/>
              </a:lnSpc>
            </a:pPr>
            <a:r>
              <a:rPr lang="en-US" sz="1362" b="1" dirty="0">
                <a:solidFill>
                  <a:srgbClr val="000000"/>
                </a:solidFill>
                <a:latin typeface="Montserrat Heavy"/>
              </a:rPr>
              <a:t>ORGANISATION DES POSITIONS</a:t>
            </a:r>
          </a:p>
        </p:txBody>
      </p:sp>
      <p:sp>
        <p:nvSpPr>
          <p:cNvPr id="9" name="Freeform 9"/>
          <p:cNvSpPr/>
          <p:nvPr/>
        </p:nvSpPr>
        <p:spPr>
          <a:xfrm>
            <a:off x="2868087" y="1692342"/>
            <a:ext cx="2189310" cy="6096867"/>
          </a:xfrm>
          <a:custGeom>
            <a:avLst/>
            <a:gdLst/>
            <a:ahLst/>
            <a:cxnLst/>
            <a:rect l="l" t="t" r="r" b="b"/>
            <a:pathLst>
              <a:path w="2189310" h="6096867">
                <a:moveTo>
                  <a:pt x="0" y="0"/>
                </a:moveTo>
                <a:lnTo>
                  <a:pt x="2189310" y="0"/>
                </a:lnTo>
                <a:lnTo>
                  <a:pt x="2189310" y="6096867"/>
                </a:lnTo>
                <a:lnTo>
                  <a:pt x="0" y="60968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31688" t="-11721" r="-241242" b="-4002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629378" y="423298"/>
            <a:ext cx="6519565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 Bold"/>
              </a:rPr>
              <a:t>POSITIONS DES PIEDS EN OUVERTURE À DROITE</a:t>
            </a: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54600" y="0"/>
            <a:ext cx="17881600" cy="10058400"/>
          </a:xfrm>
          <a:custGeom>
            <a:avLst/>
            <a:gdLst/>
            <a:ahLst/>
            <a:cxnLst/>
            <a:rect l="l" t="t" r="r" b="b"/>
            <a:pathLst>
              <a:path w="17881600" h="10058400">
                <a:moveTo>
                  <a:pt x="0" y="0"/>
                </a:moveTo>
                <a:lnTo>
                  <a:pt x="17881600" y="0"/>
                </a:lnTo>
                <a:lnTo>
                  <a:pt x="17881600" y="10058400"/>
                </a:lnTo>
                <a:lnTo>
                  <a:pt x="0" y="10058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 t="-47862" r="-18178" b="-62232"/>
            </a:stretch>
          </a:blipFill>
        </p:spPr>
        <p:txBody>
          <a:bodyPr/>
          <a:lstStyle/>
          <a:p>
            <a:pPr algn="r"/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481876" y="8117680"/>
            <a:ext cx="6821648" cy="683441"/>
            <a:chOff x="0" y="0"/>
            <a:chExt cx="6985595" cy="6998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85595" cy="699867"/>
            </a:xfrm>
            <a:custGeom>
              <a:avLst/>
              <a:gdLst/>
              <a:ahLst/>
              <a:cxnLst/>
              <a:rect l="l" t="t" r="r" b="b"/>
              <a:pathLst>
                <a:path w="6985595" h="699867">
                  <a:moveTo>
                    <a:pt x="203200" y="0"/>
                  </a:moveTo>
                  <a:lnTo>
                    <a:pt x="6985595" y="0"/>
                  </a:lnTo>
                  <a:lnTo>
                    <a:pt x="6782395" y="699867"/>
                  </a:lnTo>
                  <a:lnTo>
                    <a:pt x="0" y="69986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36BC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47625"/>
              <a:ext cx="6782395" cy="747492"/>
            </a:xfrm>
            <a:prstGeom prst="rect">
              <a:avLst/>
            </a:prstGeom>
          </p:spPr>
          <p:txBody>
            <a:bodyPr lIns="21590" tIns="21590" rIns="21590" bIns="21590" rtlCol="0" anchor="ctr"/>
            <a:lstStyle/>
            <a:p>
              <a:pPr marL="0" lvl="0" indent="0"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u="none" strike="noStrike">
                  <a:solidFill>
                    <a:srgbClr val="000000"/>
                  </a:solidFill>
                  <a:latin typeface="Montserrat Bold"/>
                </a:rPr>
                <a:t>Pieds ensembles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2920407" y="1848007"/>
            <a:ext cx="1944586" cy="6153936"/>
          </a:xfrm>
          <a:custGeom>
            <a:avLst/>
            <a:gdLst/>
            <a:ahLst/>
            <a:cxnLst/>
            <a:rect l="l" t="t" r="r" b="b"/>
            <a:pathLst>
              <a:path w="1944586" h="6153936">
                <a:moveTo>
                  <a:pt x="0" y="0"/>
                </a:moveTo>
                <a:lnTo>
                  <a:pt x="1944586" y="0"/>
                </a:lnTo>
                <a:lnTo>
                  <a:pt x="1944586" y="6153936"/>
                </a:lnTo>
                <a:lnTo>
                  <a:pt x="0" y="61539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65197" t="-12011" r="-2649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56476" y="9111492"/>
            <a:ext cx="2411611" cy="331597"/>
          </a:xfrm>
          <a:custGeom>
            <a:avLst/>
            <a:gdLst/>
            <a:ahLst/>
            <a:cxnLst/>
            <a:rect l="l" t="t" r="r" b="b"/>
            <a:pathLst>
              <a:path w="2411611" h="331597">
                <a:moveTo>
                  <a:pt x="0" y="0"/>
                </a:moveTo>
                <a:lnTo>
                  <a:pt x="2411611" y="0"/>
                </a:lnTo>
                <a:lnTo>
                  <a:pt x="2411611" y="331597"/>
                </a:lnTo>
                <a:lnTo>
                  <a:pt x="0" y="3315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409085" y="9201514"/>
            <a:ext cx="3930451" cy="216175"/>
          </a:xfrm>
          <a:custGeom>
            <a:avLst/>
            <a:gdLst/>
            <a:ahLst/>
            <a:cxnLst/>
            <a:rect l="l" t="t" r="r" b="b"/>
            <a:pathLst>
              <a:path w="3930451" h="216175">
                <a:moveTo>
                  <a:pt x="0" y="0"/>
                </a:moveTo>
                <a:lnTo>
                  <a:pt x="3930451" y="0"/>
                </a:lnTo>
                <a:lnTo>
                  <a:pt x="3930451" y="216175"/>
                </a:lnTo>
                <a:lnTo>
                  <a:pt x="0" y="2161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685804" y="423298"/>
            <a:ext cx="6406712" cy="339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 Bold"/>
              </a:rPr>
              <a:t>POSITIONS DES PIEDS EN PARALLÈLE À DROITE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358640" y="9400468"/>
            <a:ext cx="2959348" cy="234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07"/>
              </a:lnSpc>
            </a:pPr>
            <a:r>
              <a:rPr lang="en-US" sz="1362" b="1" dirty="0">
                <a:solidFill>
                  <a:srgbClr val="000000"/>
                </a:solidFill>
                <a:latin typeface="Montserrat Heavy"/>
              </a:rPr>
              <a:t>ORGANISATION DES POSITIONS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54600" y="0"/>
            <a:ext cx="17881600" cy="10058400"/>
          </a:xfrm>
          <a:custGeom>
            <a:avLst/>
            <a:gdLst/>
            <a:ahLst/>
            <a:cxnLst/>
            <a:rect l="l" t="t" r="r" b="b"/>
            <a:pathLst>
              <a:path w="17881600" h="10058400">
                <a:moveTo>
                  <a:pt x="0" y="0"/>
                </a:moveTo>
                <a:lnTo>
                  <a:pt x="17881600" y="0"/>
                </a:lnTo>
                <a:lnTo>
                  <a:pt x="17881600" y="10058400"/>
                </a:lnTo>
                <a:lnTo>
                  <a:pt x="0" y="10058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 t="-47862" r="-18178" b="-6223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81876" y="8117680"/>
            <a:ext cx="6821648" cy="683441"/>
            <a:chOff x="0" y="0"/>
            <a:chExt cx="6985595" cy="6998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85595" cy="699867"/>
            </a:xfrm>
            <a:custGeom>
              <a:avLst/>
              <a:gdLst/>
              <a:ahLst/>
              <a:cxnLst/>
              <a:rect l="l" t="t" r="r" b="b"/>
              <a:pathLst>
                <a:path w="6985595" h="699867">
                  <a:moveTo>
                    <a:pt x="203200" y="0"/>
                  </a:moveTo>
                  <a:lnTo>
                    <a:pt x="6985595" y="0"/>
                  </a:lnTo>
                  <a:lnTo>
                    <a:pt x="6782395" y="699867"/>
                  </a:lnTo>
                  <a:lnTo>
                    <a:pt x="0" y="69986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36BC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47625"/>
              <a:ext cx="6782395" cy="747492"/>
            </a:xfrm>
            <a:prstGeom prst="rect">
              <a:avLst/>
            </a:prstGeom>
          </p:spPr>
          <p:txBody>
            <a:bodyPr lIns="21590" tIns="21590" rIns="21590" bIns="21590" rtlCol="0" anchor="ctr"/>
            <a:lstStyle/>
            <a:p>
              <a:pPr marL="0" lvl="0" indent="0"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>
                  <a:solidFill>
                    <a:srgbClr val="000000"/>
                  </a:solidFill>
                  <a:latin typeface="Montserrat Bold"/>
                </a:rPr>
                <a:t>1     position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456476" y="9111492"/>
            <a:ext cx="2411611" cy="331597"/>
          </a:xfrm>
          <a:custGeom>
            <a:avLst/>
            <a:gdLst/>
            <a:ahLst/>
            <a:cxnLst/>
            <a:rect l="l" t="t" r="r" b="b"/>
            <a:pathLst>
              <a:path w="2411611" h="331597">
                <a:moveTo>
                  <a:pt x="0" y="0"/>
                </a:moveTo>
                <a:lnTo>
                  <a:pt x="2411611" y="0"/>
                </a:lnTo>
                <a:lnTo>
                  <a:pt x="2411611" y="331597"/>
                </a:lnTo>
                <a:lnTo>
                  <a:pt x="0" y="3315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409085" y="9201514"/>
            <a:ext cx="3930451" cy="216175"/>
          </a:xfrm>
          <a:custGeom>
            <a:avLst/>
            <a:gdLst/>
            <a:ahLst/>
            <a:cxnLst/>
            <a:rect l="l" t="t" r="r" b="b"/>
            <a:pathLst>
              <a:path w="3930451" h="216175">
                <a:moveTo>
                  <a:pt x="0" y="0"/>
                </a:moveTo>
                <a:lnTo>
                  <a:pt x="3930451" y="0"/>
                </a:lnTo>
                <a:lnTo>
                  <a:pt x="3930451" y="216175"/>
                </a:lnTo>
                <a:lnTo>
                  <a:pt x="0" y="2161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4358640" y="9400468"/>
            <a:ext cx="2959348" cy="234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07"/>
              </a:lnSpc>
            </a:pPr>
            <a:r>
              <a:rPr lang="en-US" sz="1362" b="1" dirty="0">
                <a:solidFill>
                  <a:srgbClr val="000000"/>
                </a:solidFill>
                <a:latin typeface="Montserrat Heavy"/>
              </a:rPr>
              <a:t>ORGANISATION DES POSITIONS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982545" y="8225356"/>
            <a:ext cx="387548" cy="306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3"/>
              </a:lnSpc>
              <a:spcBef>
                <a:spcPct val="0"/>
              </a:spcBef>
            </a:pPr>
            <a:r>
              <a:rPr lang="en-US" sz="1802">
                <a:solidFill>
                  <a:srgbClr val="000000"/>
                </a:solidFill>
                <a:latin typeface="Montserrat Bold"/>
              </a:rPr>
              <a:t>ère</a:t>
            </a:r>
          </a:p>
        </p:txBody>
      </p:sp>
      <p:sp>
        <p:nvSpPr>
          <p:cNvPr id="10" name="Freeform 10"/>
          <p:cNvSpPr/>
          <p:nvPr/>
        </p:nvSpPr>
        <p:spPr>
          <a:xfrm>
            <a:off x="2776082" y="1785471"/>
            <a:ext cx="2226158" cy="5855143"/>
          </a:xfrm>
          <a:custGeom>
            <a:avLst/>
            <a:gdLst/>
            <a:ahLst/>
            <a:cxnLst/>
            <a:rect l="l" t="t" r="r" b="b"/>
            <a:pathLst>
              <a:path w="2226158" h="5855143">
                <a:moveTo>
                  <a:pt x="0" y="0"/>
                </a:moveTo>
                <a:lnTo>
                  <a:pt x="2226157" y="0"/>
                </a:lnTo>
                <a:lnTo>
                  <a:pt x="2226157" y="5855143"/>
                </a:lnTo>
                <a:lnTo>
                  <a:pt x="0" y="58551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29313" t="-12005" r="-229941" b="-76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848453" y="423298"/>
            <a:ext cx="6081415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 Bold"/>
              </a:rPr>
              <a:t>POSITIONS DE BRAS SYMÉTRIQUES À DROITE</a:t>
            </a:r>
          </a:p>
        </p:txBody>
      </p: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54600" y="0"/>
            <a:ext cx="17881600" cy="10058400"/>
          </a:xfrm>
          <a:custGeom>
            <a:avLst/>
            <a:gdLst/>
            <a:ahLst/>
            <a:cxnLst/>
            <a:rect l="l" t="t" r="r" b="b"/>
            <a:pathLst>
              <a:path w="17881600" h="10058400">
                <a:moveTo>
                  <a:pt x="0" y="0"/>
                </a:moveTo>
                <a:lnTo>
                  <a:pt x="17881600" y="0"/>
                </a:lnTo>
                <a:lnTo>
                  <a:pt x="17881600" y="10058400"/>
                </a:lnTo>
                <a:lnTo>
                  <a:pt x="0" y="10058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 t="-47862" r="-18178" b="-6223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81876" y="8117680"/>
            <a:ext cx="6821648" cy="683441"/>
            <a:chOff x="0" y="0"/>
            <a:chExt cx="6985595" cy="6998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85595" cy="699867"/>
            </a:xfrm>
            <a:custGeom>
              <a:avLst/>
              <a:gdLst/>
              <a:ahLst/>
              <a:cxnLst/>
              <a:rect l="l" t="t" r="r" b="b"/>
              <a:pathLst>
                <a:path w="6985595" h="699867">
                  <a:moveTo>
                    <a:pt x="203200" y="0"/>
                  </a:moveTo>
                  <a:lnTo>
                    <a:pt x="6985595" y="0"/>
                  </a:lnTo>
                  <a:lnTo>
                    <a:pt x="6782395" y="699867"/>
                  </a:lnTo>
                  <a:lnTo>
                    <a:pt x="0" y="69986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36BC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47625"/>
              <a:ext cx="6782395" cy="747492"/>
            </a:xfrm>
            <a:prstGeom prst="rect">
              <a:avLst/>
            </a:prstGeom>
          </p:spPr>
          <p:txBody>
            <a:bodyPr lIns="21590" tIns="21590" rIns="21590" bIns="21590" rtlCol="0" anchor="ctr"/>
            <a:lstStyle/>
            <a:p>
              <a:pPr marL="0" lvl="0" indent="0"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>
                  <a:solidFill>
                    <a:srgbClr val="000000"/>
                  </a:solidFill>
                  <a:latin typeface="Montserrat Bold"/>
                </a:rPr>
                <a:t>1     amplifiée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456476" y="9111492"/>
            <a:ext cx="2411611" cy="331597"/>
          </a:xfrm>
          <a:custGeom>
            <a:avLst/>
            <a:gdLst/>
            <a:ahLst/>
            <a:cxnLst/>
            <a:rect l="l" t="t" r="r" b="b"/>
            <a:pathLst>
              <a:path w="2411611" h="331597">
                <a:moveTo>
                  <a:pt x="0" y="0"/>
                </a:moveTo>
                <a:lnTo>
                  <a:pt x="2411611" y="0"/>
                </a:lnTo>
                <a:lnTo>
                  <a:pt x="2411611" y="331597"/>
                </a:lnTo>
                <a:lnTo>
                  <a:pt x="0" y="3315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409085" y="9201514"/>
            <a:ext cx="3930451" cy="216175"/>
          </a:xfrm>
          <a:custGeom>
            <a:avLst/>
            <a:gdLst/>
            <a:ahLst/>
            <a:cxnLst/>
            <a:rect l="l" t="t" r="r" b="b"/>
            <a:pathLst>
              <a:path w="3930451" h="216175">
                <a:moveTo>
                  <a:pt x="0" y="0"/>
                </a:moveTo>
                <a:lnTo>
                  <a:pt x="3930451" y="0"/>
                </a:lnTo>
                <a:lnTo>
                  <a:pt x="3930451" y="216175"/>
                </a:lnTo>
                <a:lnTo>
                  <a:pt x="0" y="2161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4358640" y="9400468"/>
            <a:ext cx="2959348" cy="234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07"/>
              </a:lnSpc>
            </a:pPr>
            <a:r>
              <a:rPr lang="en-US" sz="1362" b="1" dirty="0">
                <a:solidFill>
                  <a:srgbClr val="000000"/>
                </a:solidFill>
                <a:latin typeface="Montserrat Heavy"/>
              </a:rPr>
              <a:t>ORGANISATION DES POSITIONS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868087" y="8225356"/>
            <a:ext cx="387548" cy="306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3"/>
              </a:lnSpc>
              <a:spcBef>
                <a:spcPct val="0"/>
              </a:spcBef>
            </a:pPr>
            <a:r>
              <a:rPr lang="en-US" sz="1802">
                <a:solidFill>
                  <a:srgbClr val="000000"/>
                </a:solidFill>
                <a:latin typeface="Montserrat Bold"/>
              </a:rPr>
              <a:t>ère</a:t>
            </a:r>
          </a:p>
        </p:txBody>
      </p:sp>
      <p:sp>
        <p:nvSpPr>
          <p:cNvPr id="10" name="Freeform 10"/>
          <p:cNvSpPr/>
          <p:nvPr/>
        </p:nvSpPr>
        <p:spPr>
          <a:xfrm>
            <a:off x="2309485" y="1799673"/>
            <a:ext cx="3280729" cy="5883177"/>
          </a:xfrm>
          <a:custGeom>
            <a:avLst/>
            <a:gdLst/>
            <a:ahLst/>
            <a:cxnLst/>
            <a:rect l="l" t="t" r="r" b="b"/>
            <a:pathLst>
              <a:path w="3280729" h="5883177">
                <a:moveTo>
                  <a:pt x="0" y="0"/>
                </a:moveTo>
                <a:lnTo>
                  <a:pt x="3280729" y="0"/>
                </a:lnTo>
                <a:lnTo>
                  <a:pt x="3280729" y="5883177"/>
                </a:lnTo>
                <a:lnTo>
                  <a:pt x="0" y="58831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40323" t="-12093" r="-138197" b="-6639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848453" y="423298"/>
            <a:ext cx="6081415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 Bold"/>
              </a:rPr>
              <a:t>POSITIONS DE BRAS SYMÉTRIQUES À DROITE</a:t>
            </a:r>
          </a:p>
        </p:txBody>
      </p:sp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54600" y="0"/>
            <a:ext cx="17881600" cy="10058400"/>
          </a:xfrm>
          <a:custGeom>
            <a:avLst/>
            <a:gdLst/>
            <a:ahLst/>
            <a:cxnLst/>
            <a:rect l="l" t="t" r="r" b="b"/>
            <a:pathLst>
              <a:path w="17881600" h="10058400">
                <a:moveTo>
                  <a:pt x="0" y="0"/>
                </a:moveTo>
                <a:lnTo>
                  <a:pt x="17881600" y="0"/>
                </a:lnTo>
                <a:lnTo>
                  <a:pt x="17881600" y="10058400"/>
                </a:lnTo>
                <a:lnTo>
                  <a:pt x="0" y="10058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 t="-47862" r="-18178" b="-6223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81876" y="8117680"/>
            <a:ext cx="6821648" cy="683441"/>
            <a:chOff x="0" y="0"/>
            <a:chExt cx="6985595" cy="6998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85595" cy="699867"/>
            </a:xfrm>
            <a:custGeom>
              <a:avLst/>
              <a:gdLst/>
              <a:ahLst/>
              <a:cxnLst/>
              <a:rect l="l" t="t" r="r" b="b"/>
              <a:pathLst>
                <a:path w="6985595" h="699867">
                  <a:moveTo>
                    <a:pt x="203200" y="0"/>
                  </a:moveTo>
                  <a:lnTo>
                    <a:pt x="6985595" y="0"/>
                  </a:lnTo>
                  <a:lnTo>
                    <a:pt x="6782395" y="699867"/>
                  </a:lnTo>
                  <a:lnTo>
                    <a:pt x="0" y="69986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36BC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47625"/>
              <a:ext cx="6782395" cy="747492"/>
            </a:xfrm>
            <a:prstGeom prst="rect">
              <a:avLst/>
            </a:prstGeom>
          </p:spPr>
          <p:txBody>
            <a:bodyPr lIns="21590" tIns="21590" rIns="21590" bIns="21590" rtlCol="0" anchor="ctr"/>
            <a:lstStyle/>
            <a:p>
              <a:pPr marL="0" lvl="0" indent="0"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dirty="0">
                  <a:solidFill>
                    <a:srgbClr val="000000"/>
                  </a:solidFill>
                  <a:latin typeface="Montserrat Bold"/>
                </a:rPr>
                <a:t>2</a:t>
              </a:r>
              <a:r>
                <a:rPr lang="en-US" sz="2799" baseline="30000" dirty="0">
                  <a:solidFill>
                    <a:srgbClr val="000000"/>
                  </a:solidFill>
                  <a:latin typeface="Montserrat Bold"/>
                </a:rPr>
                <a:t>e</a:t>
              </a:r>
              <a:r>
                <a:rPr lang="en-US" sz="2799" dirty="0">
                  <a:solidFill>
                    <a:srgbClr val="000000"/>
                  </a:solidFill>
                  <a:latin typeface="Montserrat Bold"/>
                </a:rPr>
                <a:t> position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456476" y="9111492"/>
            <a:ext cx="2411611" cy="331597"/>
          </a:xfrm>
          <a:custGeom>
            <a:avLst/>
            <a:gdLst/>
            <a:ahLst/>
            <a:cxnLst/>
            <a:rect l="l" t="t" r="r" b="b"/>
            <a:pathLst>
              <a:path w="2411611" h="331597">
                <a:moveTo>
                  <a:pt x="0" y="0"/>
                </a:moveTo>
                <a:lnTo>
                  <a:pt x="2411611" y="0"/>
                </a:lnTo>
                <a:lnTo>
                  <a:pt x="2411611" y="331597"/>
                </a:lnTo>
                <a:lnTo>
                  <a:pt x="0" y="3315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409085" y="9201514"/>
            <a:ext cx="3930451" cy="216175"/>
          </a:xfrm>
          <a:custGeom>
            <a:avLst/>
            <a:gdLst/>
            <a:ahLst/>
            <a:cxnLst/>
            <a:rect l="l" t="t" r="r" b="b"/>
            <a:pathLst>
              <a:path w="3930451" h="216175">
                <a:moveTo>
                  <a:pt x="0" y="0"/>
                </a:moveTo>
                <a:lnTo>
                  <a:pt x="3930451" y="0"/>
                </a:lnTo>
                <a:lnTo>
                  <a:pt x="3930451" y="216175"/>
                </a:lnTo>
                <a:lnTo>
                  <a:pt x="0" y="2161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4358640" y="9400468"/>
            <a:ext cx="2959348" cy="234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07"/>
              </a:lnSpc>
            </a:pPr>
            <a:r>
              <a:rPr lang="en-US" sz="1362" b="1" dirty="0">
                <a:solidFill>
                  <a:srgbClr val="000000"/>
                </a:solidFill>
                <a:latin typeface="Montserrat Heavy"/>
              </a:rPr>
              <a:t>ORGANISATION DES POSITIONS</a:t>
            </a:r>
          </a:p>
        </p:txBody>
      </p:sp>
      <p:sp>
        <p:nvSpPr>
          <p:cNvPr id="9" name="Freeform 9"/>
          <p:cNvSpPr/>
          <p:nvPr/>
        </p:nvSpPr>
        <p:spPr>
          <a:xfrm>
            <a:off x="1136110" y="1905551"/>
            <a:ext cx="5513179" cy="5732670"/>
          </a:xfrm>
          <a:custGeom>
            <a:avLst/>
            <a:gdLst/>
            <a:ahLst/>
            <a:cxnLst/>
            <a:rect l="l" t="t" r="r" b="b"/>
            <a:pathLst>
              <a:path w="5513179" h="5732670">
                <a:moveTo>
                  <a:pt x="0" y="0"/>
                </a:moveTo>
                <a:lnTo>
                  <a:pt x="5513179" y="0"/>
                </a:lnTo>
                <a:lnTo>
                  <a:pt x="5513179" y="5732670"/>
                </a:lnTo>
                <a:lnTo>
                  <a:pt x="0" y="57326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2757" t="-14115" r="-62504" b="-774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848453" y="423298"/>
            <a:ext cx="6081415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 Bold"/>
              </a:rPr>
              <a:t>POSITIONS DE BRAS SYMÉTRIQUES À DROITE</a:t>
            </a:r>
          </a:p>
        </p:txBody>
      </p:sp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54600" y="0"/>
            <a:ext cx="17881600" cy="10058400"/>
          </a:xfrm>
          <a:custGeom>
            <a:avLst/>
            <a:gdLst/>
            <a:ahLst/>
            <a:cxnLst/>
            <a:rect l="l" t="t" r="r" b="b"/>
            <a:pathLst>
              <a:path w="17881600" h="10058400">
                <a:moveTo>
                  <a:pt x="0" y="0"/>
                </a:moveTo>
                <a:lnTo>
                  <a:pt x="17881600" y="0"/>
                </a:lnTo>
                <a:lnTo>
                  <a:pt x="17881600" y="10058400"/>
                </a:lnTo>
                <a:lnTo>
                  <a:pt x="0" y="10058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 t="-47862" r="-18178" b="-6223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81876" y="8117680"/>
            <a:ext cx="6821648" cy="683441"/>
            <a:chOff x="0" y="0"/>
            <a:chExt cx="6985595" cy="6998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85595" cy="699867"/>
            </a:xfrm>
            <a:custGeom>
              <a:avLst/>
              <a:gdLst/>
              <a:ahLst/>
              <a:cxnLst/>
              <a:rect l="l" t="t" r="r" b="b"/>
              <a:pathLst>
                <a:path w="6985595" h="699867">
                  <a:moveTo>
                    <a:pt x="203200" y="0"/>
                  </a:moveTo>
                  <a:lnTo>
                    <a:pt x="6985595" y="0"/>
                  </a:lnTo>
                  <a:lnTo>
                    <a:pt x="6782395" y="699867"/>
                  </a:lnTo>
                  <a:lnTo>
                    <a:pt x="0" y="69986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36BC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47625"/>
              <a:ext cx="6782395" cy="747492"/>
            </a:xfrm>
            <a:prstGeom prst="rect">
              <a:avLst/>
            </a:prstGeom>
          </p:spPr>
          <p:txBody>
            <a:bodyPr lIns="21590" tIns="21590" rIns="21590" bIns="21590" rtlCol="0" anchor="ctr"/>
            <a:lstStyle/>
            <a:p>
              <a:pPr marL="0" lvl="0" indent="0"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dirty="0">
                  <a:solidFill>
                    <a:srgbClr val="000000"/>
                  </a:solidFill>
                  <a:latin typeface="Montserrat Bold"/>
                </a:rPr>
                <a:t>2</a:t>
              </a:r>
              <a:r>
                <a:rPr lang="en-US" sz="2799" baseline="30000" dirty="0">
                  <a:solidFill>
                    <a:srgbClr val="000000"/>
                  </a:solidFill>
                  <a:latin typeface="Montserrat Bold"/>
                </a:rPr>
                <a:t>e</a:t>
              </a:r>
              <a:r>
                <a:rPr lang="en-US" sz="2799" dirty="0">
                  <a:solidFill>
                    <a:srgbClr val="000000"/>
                  </a:solidFill>
                  <a:latin typeface="Montserrat Bold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Montserrat Bold"/>
                </a:rPr>
                <a:t>amplifiée</a:t>
              </a:r>
              <a:endParaRPr lang="en-US" sz="2799" dirty="0">
                <a:solidFill>
                  <a:srgbClr val="000000"/>
                </a:solidFill>
                <a:latin typeface="Montserrat Bold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456476" y="9111492"/>
            <a:ext cx="2411611" cy="331597"/>
          </a:xfrm>
          <a:custGeom>
            <a:avLst/>
            <a:gdLst/>
            <a:ahLst/>
            <a:cxnLst/>
            <a:rect l="l" t="t" r="r" b="b"/>
            <a:pathLst>
              <a:path w="2411611" h="331597">
                <a:moveTo>
                  <a:pt x="0" y="0"/>
                </a:moveTo>
                <a:lnTo>
                  <a:pt x="2411611" y="0"/>
                </a:lnTo>
                <a:lnTo>
                  <a:pt x="2411611" y="331597"/>
                </a:lnTo>
                <a:lnTo>
                  <a:pt x="0" y="3315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409085" y="9201514"/>
            <a:ext cx="3930451" cy="216175"/>
          </a:xfrm>
          <a:custGeom>
            <a:avLst/>
            <a:gdLst/>
            <a:ahLst/>
            <a:cxnLst/>
            <a:rect l="l" t="t" r="r" b="b"/>
            <a:pathLst>
              <a:path w="3930451" h="216175">
                <a:moveTo>
                  <a:pt x="0" y="0"/>
                </a:moveTo>
                <a:lnTo>
                  <a:pt x="3930451" y="0"/>
                </a:lnTo>
                <a:lnTo>
                  <a:pt x="3930451" y="216175"/>
                </a:lnTo>
                <a:lnTo>
                  <a:pt x="0" y="2161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4358640" y="9400468"/>
            <a:ext cx="2959348" cy="234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07"/>
              </a:lnSpc>
            </a:pPr>
            <a:r>
              <a:rPr lang="en-US" sz="1362" b="1" dirty="0">
                <a:solidFill>
                  <a:srgbClr val="000000"/>
                </a:solidFill>
                <a:latin typeface="Montserrat Heavy"/>
              </a:rPr>
              <a:t>ORGANISATION DES POSITIONS</a:t>
            </a:r>
          </a:p>
        </p:txBody>
      </p:sp>
      <p:sp>
        <p:nvSpPr>
          <p:cNvPr id="9" name="Freeform 9"/>
          <p:cNvSpPr/>
          <p:nvPr/>
        </p:nvSpPr>
        <p:spPr>
          <a:xfrm>
            <a:off x="1085733" y="1862265"/>
            <a:ext cx="5613934" cy="5831000"/>
          </a:xfrm>
          <a:custGeom>
            <a:avLst/>
            <a:gdLst/>
            <a:ahLst/>
            <a:cxnLst/>
            <a:rect l="l" t="t" r="r" b="b"/>
            <a:pathLst>
              <a:path w="5613934" h="5831000">
                <a:moveTo>
                  <a:pt x="0" y="0"/>
                </a:moveTo>
                <a:lnTo>
                  <a:pt x="5613934" y="0"/>
                </a:lnTo>
                <a:lnTo>
                  <a:pt x="5613934" y="5831000"/>
                </a:lnTo>
                <a:lnTo>
                  <a:pt x="0" y="5831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0422" t="-13166" r="-60919" b="-6703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848453" y="423298"/>
            <a:ext cx="6081415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 Bold"/>
              </a:rPr>
              <a:t>POSITIONS DE BRAS SYMÉTRIQUES À DROITE</a:t>
            </a:r>
          </a:p>
        </p:txBody>
      </p:sp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54600" y="0"/>
            <a:ext cx="17881600" cy="10058400"/>
          </a:xfrm>
          <a:custGeom>
            <a:avLst/>
            <a:gdLst/>
            <a:ahLst/>
            <a:cxnLst/>
            <a:rect l="l" t="t" r="r" b="b"/>
            <a:pathLst>
              <a:path w="17881600" h="10058400">
                <a:moveTo>
                  <a:pt x="0" y="0"/>
                </a:moveTo>
                <a:lnTo>
                  <a:pt x="17881600" y="0"/>
                </a:lnTo>
                <a:lnTo>
                  <a:pt x="17881600" y="10058400"/>
                </a:lnTo>
                <a:lnTo>
                  <a:pt x="0" y="10058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 t="-47862" r="-18178" b="-6223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81876" y="8117680"/>
            <a:ext cx="6821648" cy="683441"/>
            <a:chOff x="0" y="0"/>
            <a:chExt cx="6985595" cy="6998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85595" cy="699867"/>
            </a:xfrm>
            <a:custGeom>
              <a:avLst/>
              <a:gdLst/>
              <a:ahLst/>
              <a:cxnLst/>
              <a:rect l="l" t="t" r="r" b="b"/>
              <a:pathLst>
                <a:path w="6985595" h="699867">
                  <a:moveTo>
                    <a:pt x="203200" y="0"/>
                  </a:moveTo>
                  <a:lnTo>
                    <a:pt x="6985595" y="0"/>
                  </a:lnTo>
                  <a:lnTo>
                    <a:pt x="6782395" y="699867"/>
                  </a:lnTo>
                  <a:lnTo>
                    <a:pt x="0" y="69986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36BC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47625"/>
              <a:ext cx="6782395" cy="747492"/>
            </a:xfrm>
            <a:prstGeom prst="rect">
              <a:avLst/>
            </a:prstGeom>
          </p:spPr>
          <p:txBody>
            <a:bodyPr lIns="21590" tIns="21590" rIns="21590" bIns="21590" rtlCol="0" anchor="ctr"/>
            <a:lstStyle/>
            <a:p>
              <a:pPr marL="0" lvl="0" indent="0"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dirty="0">
                  <a:solidFill>
                    <a:srgbClr val="000000"/>
                  </a:solidFill>
                  <a:latin typeface="Montserrat Bold"/>
                </a:rPr>
                <a:t>5</a:t>
              </a:r>
              <a:r>
                <a:rPr lang="en-US" sz="2799" baseline="30000" dirty="0">
                  <a:solidFill>
                    <a:srgbClr val="000000"/>
                  </a:solidFill>
                  <a:latin typeface="Montserrat Bold"/>
                </a:rPr>
                <a:t>e</a:t>
              </a:r>
              <a:r>
                <a:rPr lang="en-US" sz="2799" dirty="0">
                  <a:solidFill>
                    <a:srgbClr val="000000"/>
                  </a:solidFill>
                  <a:latin typeface="Montserrat Bold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Montserrat Bold"/>
                </a:rPr>
                <a:t>en</a:t>
              </a:r>
              <a:r>
                <a:rPr lang="en-US" sz="2799" dirty="0">
                  <a:solidFill>
                    <a:srgbClr val="000000"/>
                  </a:solidFill>
                  <a:latin typeface="Montserrat Bold"/>
                </a:rPr>
                <a:t> bas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456476" y="9111492"/>
            <a:ext cx="2411611" cy="331597"/>
          </a:xfrm>
          <a:custGeom>
            <a:avLst/>
            <a:gdLst/>
            <a:ahLst/>
            <a:cxnLst/>
            <a:rect l="l" t="t" r="r" b="b"/>
            <a:pathLst>
              <a:path w="2411611" h="331597">
                <a:moveTo>
                  <a:pt x="0" y="0"/>
                </a:moveTo>
                <a:lnTo>
                  <a:pt x="2411611" y="0"/>
                </a:lnTo>
                <a:lnTo>
                  <a:pt x="2411611" y="331597"/>
                </a:lnTo>
                <a:lnTo>
                  <a:pt x="0" y="3315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409085" y="9201514"/>
            <a:ext cx="3930451" cy="216175"/>
          </a:xfrm>
          <a:custGeom>
            <a:avLst/>
            <a:gdLst/>
            <a:ahLst/>
            <a:cxnLst/>
            <a:rect l="l" t="t" r="r" b="b"/>
            <a:pathLst>
              <a:path w="3930451" h="216175">
                <a:moveTo>
                  <a:pt x="0" y="0"/>
                </a:moveTo>
                <a:lnTo>
                  <a:pt x="3930451" y="0"/>
                </a:lnTo>
                <a:lnTo>
                  <a:pt x="3930451" y="216175"/>
                </a:lnTo>
                <a:lnTo>
                  <a:pt x="0" y="2161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4358640" y="9400468"/>
            <a:ext cx="2959348" cy="234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07"/>
              </a:lnSpc>
            </a:pPr>
            <a:r>
              <a:rPr lang="en-US" sz="1362" b="1" dirty="0">
                <a:solidFill>
                  <a:srgbClr val="000000"/>
                </a:solidFill>
                <a:latin typeface="Montserrat Heavy"/>
              </a:rPr>
              <a:t>ORGANISATION DES POSITIONS</a:t>
            </a:r>
          </a:p>
        </p:txBody>
      </p:sp>
      <p:sp>
        <p:nvSpPr>
          <p:cNvPr id="9" name="Freeform 9"/>
          <p:cNvSpPr/>
          <p:nvPr/>
        </p:nvSpPr>
        <p:spPr>
          <a:xfrm>
            <a:off x="2816284" y="1812390"/>
            <a:ext cx="2139831" cy="5810619"/>
          </a:xfrm>
          <a:custGeom>
            <a:avLst/>
            <a:gdLst/>
            <a:ahLst/>
            <a:cxnLst/>
            <a:rect l="l" t="t" r="r" b="b"/>
            <a:pathLst>
              <a:path w="2139831" h="5810619">
                <a:moveTo>
                  <a:pt x="0" y="0"/>
                </a:moveTo>
                <a:lnTo>
                  <a:pt x="2139832" y="0"/>
                </a:lnTo>
                <a:lnTo>
                  <a:pt x="2139832" y="5810619"/>
                </a:lnTo>
                <a:lnTo>
                  <a:pt x="0" y="58106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37398" t="-12005" r="-239993" b="-76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848453" y="423298"/>
            <a:ext cx="6081415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 Bold"/>
              </a:rPr>
              <a:t>POSITIONS DE BRAS SYMÉTRIQUES À DROITE</a:t>
            </a:r>
          </a:p>
        </p:txBody>
      </p:sp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54600" y="0"/>
            <a:ext cx="17881600" cy="10058400"/>
          </a:xfrm>
          <a:custGeom>
            <a:avLst/>
            <a:gdLst/>
            <a:ahLst/>
            <a:cxnLst/>
            <a:rect l="l" t="t" r="r" b="b"/>
            <a:pathLst>
              <a:path w="17881600" h="10058400">
                <a:moveTo>
                  <a:pt x="0" y="0"/>
                </a:moveTo>
                <a:lnTo>
                  <a:pt x="17881600" y="0"/>
                </a:lnTo>
                <a:lnTo>
                  <a:pt x="17881600" y="10058400"/>
                </a:lnTo>
                <a:lnTo>
                  <a:pt x="0" y="10058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 t="-47862" r="-18178" b="-6223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81876" y="8117680"/>
            <a:ext cx="6821648" cy="683441"/>
            <a:chOff x="0" y="0"/>
            <a:chExt cx="6985595" cy="6998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85595" cy="699867"/>
            </a:xfrm>
            <a:custGeom>
              <a:avLst/>
              <a:gdLst/>
              <a:ahLst/>
              <a:cxnLst/>
              <a:rect l="l" t="t" r="r" b="b"/>
              <a:pathLst>
                <a:path w="6985595" h="699867">
                  <a:moveTo>
                    <a:pt x="203200" y="0"/>
                  </a:moveTo>
                  <a:lnTo>
                    <a:pt x="6985595" y="0"/>
                  </a:lnTo>
                  <a:lnTo>
                    <a:pt x="6782395" y="699867"/>
                  </a:lnTo>
                  <a:lnTo>
                    <a:pt x="0" y="69986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36BC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47625"/>
              <a:ext cx="6782395" cy="747492"/>
            </a:xfrm>
            <a:prstGeom prst="rect">
              <a:avLst/>
            </a:prstGeom>
          </p:spPr>
          <p:txBody>
            <a:bodyPr lIns="21590" tIns="21590" rIns="21590" bIns="21590" rtlCol="0" anchor="ctr"/>
            <a:lstStyle/>
            <a:p>
              <a:pPr marL="0" lvl="0" indent="0"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dirty="0">
                  <a:solidFill>
                    <a:srgbClr val="000000"/>
                  </a:solidFill>
                  <a:latin typeface="Montserrat Bold"/>
                </a:rPr>
                <a:t>5</a:t>
              </a:r>
              <a:r>
                <a:rPr lang="en-US" sz="2799" baseline="30000" dirty="0">
                  <a:solidFill>
                    <a:srgbClr val="000000"/>
                  </a:solidFill>
                  <a:latin typeface="Montserrat Bold"/>
                </a:rPr>
                <a:t>e</a:t>
              </a:r>
              <a:r>
                <a:rPr lang="en-US" sz="2799" dirty="0">
                  <a:solidFill>
                    <a:srgbClr val="000000"/>
                  </a:solidFill>
                  <a:latin typeface="Montserrat Bold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Montserrat Bold"/>
                </a:rPr>
                <a:t>devant</a:t>
              </a:r>
              <a:endParaRPr lang="en-US" sz="2799" dirty="0">
                <a:solidFill>
                  <a:srgbClr val="000000"/>
                </a:solidFill>
                <a:latin typeface="Montserrat Bold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456476" y="9111492"/>
            <a:ext cx="2411611" cy="331597"/>
          </a:xfrm>
          <a:custGeom>
            <a:avLst/>
            <a:gdLst/>
            <a:ahLst/>
            <a:cxnLst/>
            <a:rect l="l" t="t" r="r" b="b"/>
            <a:pathLst>
              <a:path w="2411611" h="331597">
                <a:moveTo>
                  <a:pt x="0" y="0"/>
                </a:moveTo>
                <a:lnTo>
                  <a:pt x="2411611" y="0"/>
                </a:lnTo>
                <a:lnTo>
                  <a:pt x="2411611" y="331597"/>
                </a:lnTo>
                <a:lnTo>
                  <a:pt x="0" y="3315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409085" y="9201514"/>
            <a:ext cx="3930451" cy="216175"/>
          </a:xfrm>
          <a:custGeom>
            <a:avLst/>
            <a:gdLst/>
            <a:ahLst/>
            <a:cxnLst/>
            <a:rect l="l" t="t" r="r" b="b"/>
            <a:pathLst>
              <a:path w="3930451" h="216175">
                <a:moveTo>
                  <a:pt x="0" y="0"/>
                </a:moveTo>
                <a:lnTo>
                  <a:pt x="3930451" y="0"/>
                </a:lnTo>
                <a:lnTo>
                  <a:pt x="3930451" y="216175"/>
                </a:lnTo>
                <a:lnTo>
                  <a:pt x="0" y="2161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4358640" y="9400468"/>
            <a:ext cx="2959348" cy="234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07"/>
              </a:lnSpc>
            </a:pPr>
            <a:r>
              <a:rPr lang="en-US" sz="1362" b="1" dirty="0">
                <a:solidFill>
                  <a:srgbClr val="000000"/>
                </a:solidFill>
                <a:latin typeface="Montserrat Heavy"/>
              </a:rPr>
              <a:t>ORGANISATION DES POSITIONS</a:t>
            </a:r>
          </a:p>
        </p:txBody>
      </p:sp>
      <p:sp>
        <p:nvSpPr>
          <p:cNvPr id="9" name="Freeform 9"/>
          <p:cNvSpPr/>
          <p:nvPr/>
        </p:nvSpPr>
        <p:spPr>
          <a:xfrm>
            <a:off x="2622289" y="1660539"/>
            <a:ext cx="2527821" cy="6162104"/>
          </a:xfrm>
          <a:custGeom>
            <a:avLst/>
            <a:gdLst/>
            <a:ahLst/>
            <a:cxnLst/>
            <a:rect l="l" t="t" r="r" b="b"/>
            <a:pathLst>
              <a:path w="2527821" h="6162104">
                <a:moveTo>
                  <a:pt x="0" y="0"/>
                </a:moveTo>
                <a:lnTo>
                  <a:pt x="2527822" y="0"/>
                </a:lnTo>
                <a:lnTo>
                  <a:pt x="2527822" y="6162105"/>
                </a:lnTo>
                <a:lnTo>
                  <a:pt x="0" y="61621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95947" t="-9139" r="-195395" b="-42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848453" y="423298"/>
            <a:ext cx="6081415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 Bold"/>
              </a:rPr>
              <a:t>POSITIONS DE BRAS SYMÉTRIQUES À DROITE</a:t>
            </a:r>
          </a:p>
        </p:txBody>
      </p:sp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54600" y="0"/>
            <a:ext cx="17881600" cy="10058400"/>
          </a:xfrm>
          <a:custGeom>
            <a:avLst/>
            <a:gdLst/>
            <a:ahLst/>
            <a:cxnLst/>
            <a:rect l="l" t="t" r="r" b="b"/>
            <a:pathLst>
              <a:path w="17881600" h="10058400">
                <a:moveTo>
                  <a:pt x="0" y="0"/>
                </a:moveTo>
                <a:lnTo>
                  <a:pt x="17881600" y="0"/>
                </a:lnTo>
                <a:lnTo>
                  <a:pt x="17881600" y="10058400"/>
                </a:lnTo>
                <a:lnTo>
                  <a:pt x="0" y="10058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 t="-47862" r="-18178" b="-6223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81876" y="8117680"/>
            <a:ext cx="6821648" cy="683441"/>
            <a:chOff x="0" y="0"/>
            <a:chExt cx="6985595" cy="6998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85595" cy="699867"/>
            </a:xfrm>
            <a:custGeom>
              <a:avLst/>
              <a:gdLst/>
              <a:ahLst/>
              <a:cxnLst/>
              <a:rect l="l" t="t" r="r" b="b"/>
              <a:pathLst>
                <a:path w="6985595" h="699867">
                  <a:moveTo>
                    <a:pt x="203200" y="0"/>
                  </a:moveTo>
                  <a:lnTo>
                    <a:pt x="6985595" y="0"/>
                  </a:lnTo>
                  <a:lnTo>
                    <a:pt x="6782395" y="699867"/>
                  </a:lnTo>
                  <a:lnTo>
                    <a:pt x="0" y="69986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36BC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47625"/>
              <a:ext cx="6782395" cy="747492"/>
            </a:xfrm>
            <a:prstGeom prst="rect">
              <a:avLst/>
            </a:prstGeom>
          </p:spPr>
          <p:txBody>
            <a:bodyPr lIns="21590" tIns="21590" rIns="21590" bIns="21590" rtlCol="0" anchor="ctr"/>
            <a:lstStyle/>
            <a:p>
              <a:pPr marL="0" lvl="0" indent="0"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dirty="0">
                  <a:solidFill>
                    <a:srgbClr val="000000"/>
                  </a:solidFill>
                  <a:latin typeface="Montserrat Bold"/>
                </a:rPr>
                <a:t>5</a:t>
              </a:r>
              <a:r>
                <a:rPr lang="en-US" sz="2799" baseline="30000" dirty="0">
                  <a:solidFill>
                    <a:srgbClr val="000000"/>
                  </a:solidFill>
                  <a:latin typeface="Montserrat Bold"/>
                </a:rPr>
                <a:t>e</a:t>
              </a:r>
              <a:r>
                <a:rPr lang="en-US" sz="2799" dirty="0">
                  <a:solidFill>
                    <a:srgbClr val="000000"/>
                  </a:solidFill>
                  <a:latin typeface="Montserrat Bold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Montserrat Bold"/>
                </a:rPr>
                <a:t>en</a:t>
              </a:r>
              <a:r>
                <a:rPr lang="en-US" sz="2799" dirty="0">
                  <a:solidFill>
                    <a:srgbClr val="000000"/>
                  </a:solidFill>
                  <a:latin typeface="Montserrat Bold"/>
                </a:rPr>
                <a:t> haut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456476" y="9111492"/>
            <a:ext cx="2411611" cy="331597"/>
          </a:xfrm>
          <a:custGeom>
            <a:avLst/>
            <a:gdLst/>
            <a:ahLst/>
            <a:cxnLst/>
            <a:rect l="l" t="t" r="r" b="b"/>
            <a:pathLst>
              <a:path w="2411611" h="331597">
                <a:moveTo>
                  <a:pt x="0" y="0"/>
                </a:moveTo>
                <a:lnTo>
                  <a:pt x="2411611" y="0"/>
                </a:lnTo>
                <a:lnTo>
                  <a:pt x="2411611" y="331597"/>
                </a:lnTo>
                <a:lnTo>
                  <a:pt x="0" y="3315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409085" y="9201514"/>
            <a:ext cx="3930451" cy="216175"/>
          </a:xfrm>
          <a:custGeom>
            <a:avLst/>
            <a:gdLst/>
            <a:ahLst/>
            <a:cxnLst/>
            <a:rect l="l" t="t" r="r" b="b"/>
            <a:pathLst>
              <a:path w="3930451" h="216175">
                <a:moveTo>
                  <a:pt x="0" y="0"/>
                </a:moveTo>
                <a:lnTo>
                  <a:pt x="3930451" y="0"/>
                </a:lnTo>
                <a:lnTo>
                  <a:pt x="3930451" y="216175"/>
                </a:lnTo>
                <a:lnTo>
                  <a:pt x="0" y="2161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848453" y="423298"/>
            <a:ext cx="6081415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 Bold"/>
              </a:rPr>
              <a:t>POSITIONS DE BRAS SYMÉTRIQUES À DROITE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358640" y="9400468"/>
            <a:ext cx="2959348" cy="234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07"/>
              </a:lnSpc>
            </a:pPr>
            <a:r>
              <a:rPr lang="en-US" sz="1362" b="1" dirty="0">
                <a:solidFill>
                  <a:srgbClr val="000000"/>
                </a:solidFill>
                <a:latin typeface="Montserrat Heavy"/>
              </a:rPr>
              <a:t>ORGANISATION DES POSITIONS</a:t>
            </a:r>
          </a:p>
        </p:txBody>
      </p:sp>
      <p:sp>
        <p:nvSpPr>
          <p:cNvPr id="10" name="Freeform 10"/>
          <p:cNvSpPr/>
          <p:nvPr/>
        </p:nvSpPr>
        <p:spPr>
          <a:xfrm>
            <a:off x="2823070" y="1046393"/>
            <a:ext cx="2126260" cy="6652726"/>
          </a:xfrm>
          <a:custGeom>
            <a:avLst/>
            <a:gdLst/>
            <a:ahLst/>
            <a:cxnLst/>
            <a:rect l="l" t="t" r="r" b="b"/>
            <a:pathLst>
              <a:path w="2126260" h="6652726">
                <a:moveTo>
                  <a:pt x="0" y="0"/>
                </a:moveTo>
                <a:lnTo>
                  <a:pt x="2126260" y="0"/>
                </a:lnTo>
                <a:lnTo>
                  <a:pt x="2126260" y="6652726"/>
                </a:lnTo>
                <a:lnTo>
                  <a:pt x="0" y="66527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44089" r="-244752" b="-5861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54600" y="0"/>
            <a:ext cx="17881600" cy="10058400"/>
          </a:xfrm>
          <a:custGeom>
            <a:avLst/>
            <a:gdLst/>
            <a:ahLst/>
            <a:cxnLst/>
            <a:rect l="l" t="t" r="r" b="b"/>
            <a:pathLst>
              <a:path w="17881600" h="10058400">
                <a:moveTo>
                  <a:pt x="0" y="0"/>
                </a:moveTo>
                <a:lnTo>
                  <a:pt x="17881600" y="0"/>
                </a:lnTo>
                <a:lnTo>
                  <a:pt x="17881600" y="10058400"/>
                </a:lnTo>
                <a:lnTo>
                  <a:pt x="0" y="10058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 t="-47862" r="-18178" b="-6223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81876" y="8117680"/>
            <a:ext cx="6821648" cy="683441"/>
            <a:chOff x="0" y="0"/>
            <a:chExt cx="6985595" cy="6998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85595" cy="699867"/>
            </a:xfrm>
            <a:custGeom>
              <a:avLst/>
              <a:gdLst/>
              <a:ahLst/>
              <a:cxnLst/>
              <a:rect l="l" t="t" r="r" b="b"/>
              <a:pathLst>
                <a:path w="6985595" h="699867">
                  <a:moveTo>
                    <a:pt x="203200" y="0"/>
                  </a:moveTo>
                  <a:lnTo>
                    <a:pt x="6985595" y="0"/>
                  </a:lnTo>
                  <a:lnTo>
                    <a:pt x="6782395" y="699867"/>
                  </a:lnTo>
                  <a:lnTo>
                    <a:pt x="0" y="69986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36BC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47625"/>
              <a:ext cx="6782395" cy="747492"/>
            </a:xfrm>
            <a:prstGeom prst="rect">
              <a:avLst/>
            </a:prstGeom>
          </p:spPr>
          <p:txBody>
            <a:bodyPr lIns="21590" tIns="21590" rIns="21590" bIns="21590" rtlCol="0" anchor="ctr"/>
            <a:lstStyle/>
            <a:p>
              <a:pPr marL="0" lvl="0" indent="0"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dirty="0">
                  <a:solidFill>
                    <a:srgbClr val="000000"/>
                  </a:solidFill>
                  <a:latin typeface="Montserrat Bold"/>
                </a:rPr>
                <a:t>5</a:t>
              </a:r>
              <a:r>
                <a:rPr lang="en-US" sz="2799" baseline="30000" dirty="0">
                  <a:solidFill>
                    <a:srgbClr val="000000"/>
                  </a:solidFill>
                  <a:latin typeface="Montserrat Bold"/>
                </a:rPr>
                <a:t>e</a:t>
              </a:r>
              <a:r>
                <a:rPr lang="en-US" sz="2799" dirty="0">
                  <a:solidFill>
                    <a:srgbClr val="000000"/>
                  </a:solidFill>
                  <a:latin typeface="Montserrat Bold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Montserrat Bold"/>
                </a:rPr>
                <a:t>amplifiée</a:t>
              </a:r>
              <a:endParaRPr lang="en-US" sz="2799" dirty="0">
                <a:solidFill>
                  <a:srgbClr val="000000"/>
                </a:solidFill>
                <a:latin typeface="Montserrat Bold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456476" y="9111492"/>
            <a:ext cx="2411611" cy="331597"/>
          </a:xfrm>
          <a:custGeom>
            <a:avLst/>
            <a:gdLst/>
            <a:ahLst/>
            <a:cxnLst/>
            <a:rect l="l" t="t" r="r" b="b"/>
            <a:pathLst>
              <a:path w="2411611" h="331597">
                <a:moveTo>
                  <a:pt x="0" y="0"/>
                </a:moveTo>
                <a:lnTo>
                  <a:pt x="2411611" y="0"/>
                </a:lnTo>
                <a:lnTo>
                  <a:pt x="2411611" y="331597"/>
                </a:lnTo>
                <a:lnTo>
                  <a:pt x="0" y="3315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409085" y="9201514"/>
            <a:ext cx="3930451" cy="216175"/>
          </a:xfrm>
          <a:custGeom>
            <a:avLst/>
            <a:gdLst/>
            <a:ahLst/>
            <a:cxnLst/>
            <a:rect l="l" t="t" r="r" b="b"/>
            <a:pathLst>
              <a:path w="3930451" h="216175">
                <a:moveTo>
                  <a:pt x="0" y="0"/>
                </a:moveTo>
                <a:lnTo>
                  <a:pt x="3930451" y="0"/>
                </a:lnTo>
                <a:lnTo>
                  <a:pt x="3930451" y="216175"/>
                </a:lnTo>
                <a:lnTo>
                  <a:pt x="0" y="2161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4358640" y="9400468"/>
            <a:ext cx="2959348" cy="234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07"/>
              </a:lnSpc>
            </a:pPr>
            <a:r>
              <a:rPr lang="en-US" sz="1362" b="1" dirty="0">
                <a:solidFill>
                  <a:srgbClr val="000000"/>
                </a:solidFill>
                <a:latin typeface="Montserrat Heavy"/>
              </a:rPr>
              <a:t>ORGANISATION DES POSITIONS</a:t>
            </a:r>
          </a:p>
        </p:txBody>
      </p:sp>
      <p:sp>
        <p:nvSpPr>
          <p:cNvPr id="9" name="Freeform 9"/>
          <p:cNvSpPr/>
          <p:nvPr/>
        </p:nvSpPr>
        <p:spPr>
          <a:xfrm>
            <a:off x="1610911" y="1617190"/>
            <a:ext cx="4550579" cy="6043458"/>
          </a:xfrm>
          <a:custGeom>
            <a:avLst/>
            <a:gdLst/>
            <a:ahLst/>
            <a:cxnLst/>
            <a:rect l="l" t="t" r="r" b="b"/>
            <a:pathLst>
              <a:path w="4550579" h="6043458">
                <a:moveTo>
                  <a:pt x="0" y="0"/>
                </a:moveTo>
                <a:lnTo>
                  <a:pt x="4550578" y="0"/>
                </a:lnTo>
                <a:lnTo>
                  <a:pt x="4550578" y="6043458"/>
                </a:lnTo>
                <a:lnTo>
                  <a:pt x="0" y="60434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87678" t="-9378" r="-87023" b="-697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848453" y="423298"/>
            <a:ext cx="6081415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 Bold"/>
              </a:rPr>
              <a:t>POSITIONS DE BRAS SYMÉTRIQUES À DROITE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95332" y="777240"/>
            <a:ext cx="4994734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21"/>
              </a:lnSpc>
            </a:pPr>
            <a:r>
              <a:rPr lang="en-US" sz="1601">
                <a:solidFill>
                  <a:srgbClr val="000000"/>
                </a:solidFill>
                <a:latin typeface="Montserrat Medium"/>
              </a:rPr>
              <a:t>Les positions peuvent être croisées ou ouvertes comme dans la 5ᵉ position :</a:t>
            </a:r>
          </a:p>
        </p:txBody>
      </p:sp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54600" y="0"/>
            <a:ext cx="17881600" cy="10058400"/>
          </a:xfrm>
          <a:custGeom>
            <a:avLst/>
            <a:gdLst/>
            <a:ahLst/>
            <a:cxnLst/>
            <a:rect l="l" t="t" r="r" b="b"/>
            <a:pathLst>
              <a:path w="17881600" h="10058400">
                <a:moveTo>
                  <a:pt x="0" y="0"/>
                </a:moveTo>
                <a:lnTo>
                  <a:pt x="17881600" y="0"/>
                </a:lnTo>
                <a:lnTo>
                  <a:pt x="17881600" y="10058400"/>
                </a:lnTo>
                <a:lnTo>
                  <a:pt x="0" y="10058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 t="-47862" r="-18178" b="-6223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81876" y="8117680"/>
            <a:ext cx="6821648" cy="683441"/>
            <a:chOff x="0" y="0"/>
            <a:chExt cx="6985595" cy="6998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85595" cy="699867"/>
            </a:xfrm>
            <a:custGeom>
              <a:avLst/>
              <a:gdLst/>
              <a:ahLst/>
              <a:cxnLst/>
              <a:rect l="l" t="t" r="r" b="b"/>
              <a:pathLst>
                <a:path w="6985595" h="699867">
                  <a:moveTo>
                    <a:pt x="203200" y="0"/>
                  </a:moveTo>
                  <a:lnTo>
                    <a:pt x="6985595" y="0"/>
                  </a:lnTo>
                  <a:lnTo>
                    <a:pt x="6782395" y="699867"/>
                  </a:lnTo>
                  <a:lnTo>
                    <a:pt x="0" y="69986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36BC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47625"/>
              <a:ext cx="6782395" cy="747492"/>
            </a:xfrm>
            <a:prstGeom prst="rect">
              <a:avLst/>
            </a:prstGeom>
          </p:spPr>
          <p:txBody>
            <a:bodyPr lIns="21590" tIns="21590" rIns="21590" bIns="21590" rtlCol="0" anchor="ctr"/>
            <a:lstStyle/>
            <a:p>
              <a:pPr marL="0" lvl="0" indent="0"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dirty="0">
                  <a:solidFill>
                    <a:srgbClr val="000000"/>
                  </a:solidFill>
                  <a:latin typeface="Montserrat Bold"/>
                </a:rPr>
                <a:t>5</a:t>
              </a:r>
              <a:r>
                <a:rPr lang="en-US" sz="2799" baseline="30000" dirty="0">
                  <a:solidFill>
                    <a:srgbClr val="000000"/>
                  </a:solidFill>
                  <a:latin typeface="Montserrat Bold"/>
                </a:rPr>
                <a:t>e</a:t>
              </a:r>
              <a:r>
                <a:rPr lang="en-US" sz="2799" dirty="0">
                  <a:solidFill>
                    <a:srgbClr val="000000"/>
                  </a:solidFill>
                  <a:latin typeface="Montserrat Bold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Montserrat Bold"/>
                </a:rPr>
                <a:t>en</a:t>
              </a:r>
              <a:r>
                <a:rPr lang="en-US" sz="2799" dirty="0">
                  <a:solidFill>
                    <a:srgbClr val="000000"/>
                  </a:solidFill>
                  <a:latin typeface="Montserrat Bold"/>
                </a:rPr>
                <a:t> haut </a:t>
              </a:r>
              <a:r>
                <a:rPr lang="en-US" sz="2799" dirty="0" err="1">
                  <a:solidFill>
                    <a:srgbClr val="000000"/>
                  </a:solidFill>
                  <a:latin typeface="Montserrat Bold"/>
                </a:rPr>
                <a:t>croisée</a:t>
              </a:r>
              <a:endParaRPr lang="en-US" sz="2799" dirty="0">
                <a:solidFill>
                  <a:srgbClr val="000000"/>
                </a:solidFill>
                <a:latin typeface="Montserrat Bold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456476" y="9111492"/>
            <a:ext cx="2411611" cy="331597"/>
          </a:xfrm>
          <a:custGeom>
            <a:avLst/>
            <a:gdLst/>
            <a:ahLst/>
            <a:cxnLst/>
            <a:rect l="l" t="t" r="r" b="b"/>
            <a:pathLst>
              <a:path w="2411611" h="331597">
                <a:moveTo>
                  <a:pt x="0" y="0"/>
                </a:moveTo>
                <a:lnTo>
                  <a:pt x="2411611" y="0"/>
                </a:lnTo>
                <a:lnTo>
                  <a:pt x="2411611" y="331597"/>
                </a:lnTo>
                <a:lnTo>
                  <a:pt x="0" y="3315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409085" y="9201514"/>
            <a:ext cx="3930451" cy="216175"/>
          </a:xfrm>
          <a:custGeom>
            <a:avLst/>
            <a:gdLst/>
            <a:ahLst/>
            <a:cxnLst/>
            <a:rect l="l" t="t" r="r" b="b"/>
            <a:pathLst>
              <a:path w="3930451" h="216175">
                <a:moveTo>
                  <a:pt x="0" y="0"/>
                </a:moveTo>
                <a:lnTo>
                  <a:pt x="3930451" y="0"/>
                </a:lnTo>
                <a:lnTo>
                  <a:pt x="3930451" y="216175"/>
                </a:lnTo>
                <a:lnTo>
                  <a:pt x="0" y="2161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4358640" y="9400468"/>
            <a:ext cx="2959348" cy="234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07"/>
              </a:lnSpc>
            </a:pPr>
            <a:r>
              <a:rPr lang="en-US" sz="1362" b="1" dirty="0">
                <a:solidFill>
                  <a:srgbClr val="000000"/>
                </a:solidFill>
                <a:latin typeface="Montserrat Heavy"/>
              </a:rPr>
              <a:t>ORGANISATION DES POSITIONS</a:t>
            </a:r>
          </a:p>
        </p:txBody>
      </p:sp>
      <p:sp>
        <p:nvSpPr>
          <p:cNvPr id="9" name="Freeform 9"/>
          <p:cNvSpPr/>
          <p:nvPr/>
        </p:nvSpPr>
        <p:spPr>
          <a:xfrm>
            <a:off x="2913463" y="1457033"/>
            <a:ext cx="2035867" cy="6178360"/>
          </a:xfrm>
          <a:custGeom>
            <a:avLst/>
            <a:gdLst/>
            <a:ahLst/>
            <a:cxnLst/>
            <a:rect l="l" t="t" r="r" b="b"/>
            <a:pathLst>
              <a:path w="2035867" h="6178360">
                <a:moveTo>
                  <a:pt x="0" y="0"/>
                </a:moveTo>
                <a:lnTo>
                  <a:pt x="2035867" y="0"/>
                </a:lnTo>
                <a:lnTo>
                  <a:pt x="2035867" y="6178360"/>
                </a:lnTo>
                <a:lnTo>
                  <a:pt x="0" y="61783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60205" t="-7324" r="-258111" b="-72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848453" y="423298"/>
            <a:ext cx="6081415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 Bold"/>
              </a:rPr>
              <a:t>POSITIONS DE BRAS SYMÉTRIQUES À DROITE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95332" y="777240"/>
            <a:ext cx="4994734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21"/>
              </a:lnSpc>
            </a:pPr>
            <a:r>
              <a:rPr lang="en-US" sz="1601">
                <a:solidFill>
                  <a:srgbClr val="000000"/>
                </a:solidFill>
                <a:latin typeface="Montserrat Medium"/>
              </a:rPr>
              <a:t>Les positions peuvent être croisées ou ouvertes comme dans la 5ᵉ position :</a:t>
            </a:r>
          </a:p>
        </p:txBody>
      </p:sp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54600" y="0"/>
            <a:ext cx="17881600" cy="10058400"/>
          </a:xfrm>
          <a:custGeom>
            <a:avLst/>
            <a:gdLst/>
            <a:ahLst/>
            <a:cxnLst/>
            <a:rect l="l" t="t" r="r" b="b"/>
            <a:pathLst>
              <a:path w="17881600" h="10058400">
                <a:moveTo>
                  <a:pt x="0" y="0"/>
                </a:moveTo>
                <a:lnTo>
                  <a:pt x="17881600" y="0"/>
                </a:lnTo>
                <a:lnTo>
                  <a:pt x="17881600" y="10058400"/>
                </a:lnTo>
                <a:lnTo>
                  <a:pt x="0" y="10058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 t="-47862" r="-18178" b="-6223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81876" y="8117680"/>
            <a:ext cx="6821648" cy="683441"/>
            <a:chOff x="0" y="0"/>
            <a:chExt cx="6985595" cy="6998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85595" cy="699867"/>
            </a:xfrm>
            <a:custGeom>
              <a:avLst/>
              <a:gdLst/>
              <a:ahLst/>
              <a:cxnLst/>
              <a:rect l="l" t="t" r="r" b="b"/>
              <a:pathLst>
                <a:path w="6985595" h="699867">
                  <a:moveTo>
                    <a:pt x="203200" y="0"/>
                  </a:moveTo>
                  <a:lnTo>
                    <a:pt x="6985595" y="0"/>
                  </a:lnTo>
                  <a:lnTo>
                    <a:pt x="6782395" y="699867"/>
                  </a:lnTo>
                  <a:lnTo>
                    <a:pt x="0" y="69986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36BC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47625"/>
              <a:ext cx="6782395" cy="747492"/>
            </a:xfrm>
            <a:prstGeom prst="rect">
              <a:avLst/>
            </a:prstGeom>
          </p:spPr>
          <p:txBody>
            <a:bodyPr lIns="21590" tIns="21590" rIns="21590" bIns="21590" rtlCol="0" anchor="ctr"/>
            <a:lstStyle/>
            <a:p>
              <a:pPr marL="0" lvl="0" indent="0"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dirty="0">
                  <a:solidFill>
                    <a:srgbClr val="000000"/>
                  </a:solidFill>
                  <a:latin typeface="Montserrat Bold"/>
                </a:rPr>
                <a:t>5</a:t>
              </a:r>
              <a:r>
                <a:rPr lang="en-US" sz="2799" baseline="30000" dirty="0">
                  <a:solidFill>
                    <a:srgbClr val="000000"/>
                  </a:solidFill>
                  <a:latin typeface="Montserrat Bold"/>
                </a:rPr>
                <a:t>e</a:t>
              </a:r>
              <a:r>
                <a:rPr lang="en-US" sz="2799" dirty="0">
                  <a:solidFill>
                    <a:srgbClr val="000000"/>
                  </a:solidFill>
                  <a:latin typeface="Montserrat Bold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Montserrat Bold"/>
                </a:rPr>
                <a:t>en</a:t>
              </a:r>
              <a:r>
                <a:rPr lang="en-US" sz="2799" dirty="0">
                  <a:solidFill>
                    <a:srgbClr val="000000"/>
                  </a:solidFill>
                  <a:latin typeface="Montserrat Bold"/>
                </a:rPr>
                <a:t> haut ouverte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456476" y="9111492"/>
            <a:ext cx="2411611" cy="331597"/>
          </a:xfrm>
          <a:custGeom>
            <a:avLst/>
            <a:gdLst/>
            <a:ahLst/>
            <a:cxnLst/>
            <a:rect l="l" t="t" r="r" b="b"/>
            <a:pathLst>
              <a:path w="2411611" h="331597">
                <a:moveTo>
                  <a:pt x="0" y="0"/>
                </a:moveTo>
                <a:lnTo>
                  <a:pt x="2411611" y="0"/>
                </a:lnTo>
                <a:lnTo>
                  <a:pt x="2411611" y="331597"/>
                </a:lnTo>
                <a:lnTo>
                  <a:pt x="0" y="3315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409085" y="9201514"/>
            <a:ext cx="3930451" cy="216175"/>
          </a:xfrm>
          <a:custGeom>
            <a:avLst/>
            <a:gdLst/>
            <a:ahLst/>
            <a:cxnLst/>
            <a:rect l="l" t="t" r="r" b="b"/>
            <a:pathLst>
              <a:path w="3930451" h="216175">
                <a:moveTo>
                  <a:pt x="0" y="0"/>
                </a:moveTo>
                <a:lnTo>
                  <a:pt x="3930451" y="0"/>
                </a:lnTo>
                <a:lnTo>
                  <a:pt x="3930451" y="216175"/>
                </a:lnTo>
                <a:lnTo>
                  <a:pt x="0" y="2161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848453" y="423298"/>
            <a:ext cx="6081415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 Bold"/>
              </a:rPr>
              <a:t>POSITIONS DE BRAS SYMÉTRIQUES À DROITE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358640" y="9400468"/>
            <a:ext cx="2959348" cy="234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07"/>
              </a:lnSpc>
            </a:pPr>
            <a:r>
              <a:rPr lang="en-US" sz="1362" b="1" dirty="0">
                <a:solidFill>
                  <a:srgbClr val="000000"/>
                </a:solidFill>
                <a:latin typeface="Montserrat Heavy"/>
              </a:rPr>
              <a:t>ORGANISATION DES POSITIONS</a:t>
            </a:r>
          </a:p>
        </p:txBody>
      </p:sp>
      <p:sp>
        <p:nvSpPr>
          <p:cNvPr id="10" name="Freeform 10"/>
          <p:cNvSpPr/>
          <p:nvPr/>
        </p:nvSpPr>
        <p:spPr>
          <a:xfrm>
            <a:off x="1802126" y="1505184"/>
            <a:ext cx="4282448" cy="6576913"/>
          </a:xfrm>
          <a:custGeom>
            <a:avLst/>
            <a:gdLst/>
            <a:ahLst/>
            <a:cxnLst/>
            <a:rect l="l" t="t" r="r" b="b"/>
            <a:pathLst>
              <a:path w="4282448" h="6576913">
                <a:moveTo>
                  <a:pt x="0" y="0"/>
                </a:moveTo>
                <a:lnTo>
                  <a:pt x="4282448" y="0"/>
                </a:lnTo>
                <a:lnTo>
                  <a:pt x="4282448" y="6576913"/>
                </a:lnTo>
                <a:lnTo>
                  <a:pt x="0" y="65769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95723" t="-6147" r="-94089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395332" y="777240"/>
            <a:ext cx="4994734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21"/>
              </a:lnSpc>
            </a:pPr>
            <a:r>
              <a:rPr lang="en-US" sz="1601">
                <a:solidFill>
                  <a:srgbClr val="000000"/>
                </a:solidFill>
                <a:latin typeface="Montserrat Medium"/>
              </a:rPr>
              <a:t>Les positions peuvent être croisées ou ouvertes comme dans la 5ᵉ position :</a:t>
            </a: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54600" y="0"/>
            <a:ext cx="17881600" cy="10058400"/>
          </a:xfrm>
          <a:custGeom>
            <a:avLst/>
            <a:gdLst/>
            <a:ahLst/>
            <a:cxnLst/>
            <a:rect l="l" t="t" r="r" b="b"/>
            <a:pathLst>
              <a:path w="17881600" h="10058400">
                <a:moveTo>
                  <a:pt x="0" y="0"/>
                </a:moveTo>
                <a:lnTo>
                  <a:pt x="17881600" y="0"/>
                </a:lnTo>
                <a:lnTo>
                  <a:pt x="17881600" y="10058400"/>
                </a:lnTo>
                <a:lnTo>
                  <a:pt x="0" y="10058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 t="-47862" r="-18178" b="-6223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81876" y="8117680"/>
            <a:ext cx="6821648" cy="683441"/>
            <a:chOff x="0" y="0"/>
            <a:chExt cx="6985595" cy="6998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85595" cy="699867"/>
            </a:xfrm>
            <a:custGeom>
              <a:avLst/>
              <a:gdLst/>
              <a:ahLst/>
              <a:cxnLst/>
              <a:rect l="l" t="t" r="r" b="b"/>
              <a:pathLst>
                <a:path w="6985595" h="699867">
                  <a:moveTo>
                    <a:pt x="203200" y="0"/>
                  </a:moveTo>
                  <a:lnTo>
                    <a:pt x="6985595" y="0"/>
                  </a:lnTo>
                  <a:lnTo>
                    <a:pt x="6782395" y="699867"/>
                  </a:lnTo>
                  <a:lnTo>
                    <a:pt x="0" y="69986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36BC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47625"/>
              <a:ext cx="6782395" cy="747492"/>
            </a:xfrm>
            <a:prstGeom prst="rect">
              <a:avLst/>
            </a:prstGeom>
          </p:spPr>
          <p:txBody>
            <a:bodyPr lIns="21590" tIns="21590" rIns="21590" bIns="21590" rtlCol="0" anchor="ctr"/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dirty="0">
                  <a:solidFill>
                    <a:srgbClr val="000000"/>
                  </a:solidFill>
                  <a:latin typeface="Montserrat Bold"/>
                </a:rPr>
                <a:t>1</a:t>
              </a:r>
              <a:r>
                <a:rPr lang="en-US" sz="3200" baseline="30000" dirty="0">
                  <a:solidFill>
                    <a:srgbClr val="000000"/>
                  </a:solidFill>
                  <a:latin typeface="Montserrat Bold"/>
                </a:rPr>
                <a:t>ère</a:t>
              </a:r>
              <a:r>
                <a:rPr lang="en-US" sz="2799" dirty="0">
                  <a:solidFill>
                    <a:srgbClr val="000000"/>
                  </a:solidFill>
                  <a:latin typeface="Montserrat Bold"/>
                </a:rPr>
                <a:t> position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456476" y="9111492"/>
            <a:ext cx="2411611" cy="331597"/>
          </a:xfrm>
          <a:custGeom>
            <a:avLst/>
            <a:gdLst/>
            <a:ahLst/>
            <a:cxnLst/>
            <a:rect l="l" t="t" r="r" b="b"/>
            <a:pathLst>
              <a:path w="2411611" h="331597">
                <a:moveTo>
                  <a:pt x="0" y="0"/>
                </a:moveTo>
                <a:lnTo>
                  <a:pt x="2411611" y="0"/>
                </a:lnTo>
                <a:lnTo>
                  <a:pt x="2411611" y="331597"/>
                </a:lnTo>
                <a:lnTo>
                  <a:pt x="0" y="3315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409085" y="9201514"/>
            <a:ext cx="3930451" cy="216175"/>
          </a:xfrm>
          <a:custGeom>
            <a:avLst/>
            <a:gdLst/>
            <a:ahLst/>
            <a:cxnLst/>
            <a:rect l="l" t="t" r="r" b="b"/>
            <a:pathLst>
              <a:path w="3930451" h="216175">
                <a:moveTo>
                  <a:pt x="0" y="0"/>
                </a:moveTo>
                <a:lnTo>
                  <a:pt x="3930451" y="0"/>
                </a:lnTo>
                <a:lnTo>
                  <a:pt x="3930451" y="216175"/>
                </a:lnTo>
                <a:lnTo>
                  <a:pt x="0" y="2161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685804" y="423298"/>
            <a:ext cx="6406712" cy="339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 Bold"/>
              </a:rPr>
              <a:t>POSITIONS DES PIEDS EN PARALLÈLE À DROITE</a:t>
            </a:r>
          </a:p>
        </p:txBody>
      </p:sp>
      <p:sp>
        <p:nvSpPr>
          <p:cNvPr id="10" name="Freeform 10"/>
          <p:cNvSpPr/>
          <p:nvPr/>
        </p:nvSpPr>
        <p:spPr>
          <a:xfrm>
            <a:off x="2981846" y="1628212"/>
            <a:ext cx="1821708" cy="6149225"/>
          </a:xfrm>
          <a:custGeom>
            <a:avLst/>
            <a:gdLst/>
            <a:ahLst/>
            <a:cxnLst/>
            <a:rect l="l" t="t" r="r" b="b"/>
            <a:pathLst>
              <a:path w="1821708" h="6149225">
                <a:moveTo>
                  <a:pt x="0" y="0"/>
                </a:moveTo>
                <a:lnTo>
                  <a:pt x="1821708" y="0"/>
                </a:lnTo>
                <a:lnTo>
                  <a:pt x="1821708" y="6149226"/>
                </a:lnTo>
                <a:lnTo>
                  <a:pt x="0" y="61492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2B1F61BE-F732-AB74-EE6A-D282204B0B3C}"/>
              </a:ext>
            </a:extLst>
          </p:cNvPr>
          <p:cNvSpPr txBox="1"/>
          <p:nvPr/>
        </p:nvSpPr>
        <p:spPr>
          <a:xfrm>
            <a:off x="4358640" y="9400468"/>
            <a:ext cx="2959348" cy="234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07"/>
              </a:lnSpc>
            </a:pPr>
            <a:r>
              <a:rPr lang="en-US" sz="1362" b="1" dirty="0">
                <a:solidFill>
                  <a:srgbClr val="000000"/>
                </a:solidFill>
                <a:latin typeface="Montserrat Heavy"/>
              </a:rPr>
              <a:t>ORGANISATION DES POSITIONS</a:t>
            </a:r>
          </a:p>
        </p:txBody>
      </p:sp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54600" y="0"/>
            <a:ext cx="17881600" cy="10058400"/>
          </a:xfrm>
          <a:custGeom>
            <a:avLst/>
            <a:gdLst/>
            <a:ahLst/>
            <a:cxnLst/>
            <a:rect l="l" t="t" r="r" b="b"/>
            <a:pathLst>
              <a:path w="17881600" h="10058400">
                <a:moveTo>
                  <a:pt x="0" y="0"/>
                </a:moveTo>
                <a:lnTo>
                  <a:pt x="17881600" y="0"/>
                </a:lnTo>
                <a:lnTo>
                  <a:pt x="17881600" y="10058400"/>
                </a:lnTo>
                <a:lnTo>
                  <a:pt x="0" y="10058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 t="-47862" r="-18178" b="-6223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81876" y="8117680"/>
            <a:ext cx="6821648" cy="683441"/>
            <a:chOff x="0" y="0"/>
            <a:chExt cx="6985595" cy="6998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85595" cy="699867"/>
            </a:xfrm>
            <a:custGeom>
              <a:avLst/>
              <a:gdLst/>
              <a:ahLst/>
              <a:cxnLst/>
              <a:rect l="l" t="t" r="r" b="b"/>
              <a:pathLst>
                <a:path w="6985595" h="699867">
                  <a:moveTo>
                    <a:pt x="203200" y="0"/>
                  </a:moveTo>
                  <a:lnTo>
                    <a:pt x="6985595" y="0"/>
                  </a:lnTo>
                  <a:lnTo>
                    <a:pt x="6782395" y="699867"/>
                  </a:lnTo>
                  <a:lnTo>
                    <a:pt x="0" y="69986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36BC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47625"/>
              <a:ext cx="6782395" cy="747492"/>
            </a:xfrm>
            <a:prstGeom prst="rect">
              <a:avLst/>
            </a:prstGeom>
          </p:spPr>
          <p:txBody>
            <a:bodyPr lIns="21590" tIns="21590" rIns="21590" bIns="21590" rtlCol="0" anchor="ctr"/>
            <a:lstStyle/>
            <a:p>
              <a:pPr marL="0" lvl="0" indent="0"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dirty="0">
                  <a:solidFill>
                    <a:srgbClr val="000000"/>
                  </a:solidFill>
                  <a:latin typeface="Montserrat Bold"/>
                </a:rPr>
                <a:t>3</a:t>
              </a:r>
              <a:r>
                <a:rPr lang="en-US" sz="2799" baseline="30000" dirty="0">
                  <a:solidFill>
                    <a:srgbClr val="000000"/>
                  </a:solidFill>
                  <a:latin typeface="Montserrat Bold"/>
                </a:rPr>
                <a:t>e</a:t>
              </a:r>
              <a:r>
                <a:rPr lang="en-US" sz="2799" dirty="0">
                  <a:solidFill>
                    <a:srgbClr val="000000"/>
                  </a:solidFill>
                  <a:latin typeface="Montserrat Bold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Montserrat Bold"/>
                </a:rPr>
                <a:t>en</a:t>
              </a:r>
              <a:r>
                <a:rPr lang="en-US" sz="2799" dirty="0">
                  <a:solidFill>
                    <a:srgbClr val="000000"/>
                  </a:solidFill>
                  <a:latin typeface="Montserrat Bold"/>
                </a:rPr>
                <a:t> bas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456476" y="9111492"/>
            <a:ext cx="2411611" cy="331597"/>
          </a:xfrm>
          <a:custGeom>
            <a:avLst/>
            <a:gdLst/>
            <a:ahLst/>
            <a:cxnLst/>
            <a:rect l="l" t="t" r="r" b="b"/>
            <a:pathLst>
              <a:path w="2411611" h="331597">
                <a:moveTo>
                  <a:pt x="0" y="0"/>
                </a:moveTo>
                <a:lnTo>
                  <a:pt x="2411611" y="0"/>
                </a:lnTo>
                <a:lnTo>
                  <a:pt x="2411611" y="331597"/>
                </a:lnTo>
                <a:lnTo>
                  <a:pt x="0" y="3315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409085" y="9201514"/>
            <a:ext cx="3930451" cy="216175"/>
          </a:xfrm>
          <a:custGeom>
            <a:avLst/>
            <a:gdLst/>
            <a:ahLst/>
            <a:cxnLst/>
            <a:rect l="l" t="t" r="r" b="b"/>
            <a:pathLst>
              <a:path w="3930451" h="216175">
                <a:moveTo>
                  <a:pt x="0" y="0"/>
                </a:moveTo>
                <a:lnTo>
                  <a:pt x="3930451" y="0"/>
                </a:lnTo>
                <a:lnTo>
                  <a:pt x="3930451" y="216175"/>
                </a:lnTo>
                <a:lnTo>
                  <a:pt x="0" y="2161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670157" y="423298"/>
            <a:ext cx="6438007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 Bold"/>
              </a:rPr>
              <a:t>POSITIONS DES BRAS ASYMÉTRIQUES À DROITE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358640" y="9400468"/>
            <a:ext cx="2959348" cy="234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07"/>
              </a:lnSpc>
            </a:pPr>
            <a:r>
              <a:rPr lang="en-US" sz="1362" b="1" dirty="0">
                <a:solidFill>
                  <a:srgbClr val="000000"/>
                </a:solidFill>
                <a:latin typeface="Montserrat Heavy"/>
              </a:rPr>
              <a:t>ORGANISATION DES POSITIONS</a:t>
            </a:r>
          </a:p>
        </p:txBody>
      </p:sp>
      <p:sp>
        <p:nvSpPr>
          <p:cNvPr id="10" name="Freeform 10"/>
          <p:cNvSpPr/>
          <p:nvPr/>
        </p:nvSpPr>
        <p:spPr>
          <a:xfrm>
            <a:off x="2868087" y="1804390"/>
            <a:ext cx="3802661" cy="5849132"/>
          </a:xfrm>
          <a:custGeom>
            <a:avLst/>
            <a:gdLst/>
            <a:ahLst/>
            <a:cxnLst/>
            <a:rect l="l" t="t" r="r" b="b"/>
            <a:pathLst>
              <a:path w="3802661" h="5849132">
                <a:moveTo>
                  <a:pt x="0" y="0"/>
                </a:moveTo>
                <a:lnTo>
                  <a:pt x="3802661" y="0"/>
                </a:lnTo>
                <a:lnTo>
                  <a:pt x="3802661" y="5849132"/>
                </a:lnTo>
                <a:lnTo>
                  <a:pt x="0" y="58491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36678" t="-12180" r="-90384" b="-7424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54600" y="0"/>
            <a:ext cx="17881600" cy="10058400"/>
          </a:xfrm>
          <a:custGeom>
            <a:avLst/>
            <a:gdLst/>
            <a:ahLst/>
            <a:cxnLst/>
            <a:rect l="l" t="t" r="r" b="b"/>
            <a:pathLst>
              <a:path w="17881600" h="10058400">
                <a:moveTo>
                  <a:pt x="0" y="0"/>
                </a:moveTo>
                <a:lnTo>
                  <a:pt x="17881600" y="0"/>
                </a:lnTo>
                <a:lnTo>
                  <a:pt x="17881600" y="10058400"/>
                </a:lnTo>
                <a:lnTo>
                  <a:pt x="0" y="10058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 t="-47862" r="-18178" b="-6223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81876" y="8117680"/>
            <a:ext cx="6821648" cy="683441"/>
            <a:chOff x="0" y="0"/>
            <a:chExt cx="6985595" cy="6998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85595" cy="699867"/>
            </a:xfrm>
            <a:custGeom>
              <a:avLst/>
              <a:gdLst/>
              <a:ahLst/>
              <a:cxnLst/>
              <a:rect l="l" t="t" r="r" b="b"/>
              <a:pathLst>
                <a:path w="6985595" h="699867">
                  <a:moveTo>
                    <a:pt x="203200" y="0"/>
                  </a:moveTo>
                  <a:lnTo>
                    <a:pt x="6985595" y="0"/>
                  </a:lnTo>
                  <a:lnTo>
                    <a:pt x="6782395" y="699867"/>
                  </a:lnTo>
                  <a:lnTo>
                    <a:pt x="0" y="69986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36BC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47625"/>
              <a:ext cx="6782395" cy="747492"/>
            </a:xfrm>
            <a:prstGeom prst="rect">
              <a:avLst/>
            </a:prstGeom>
          </p:spPr>
          <p:txBody>
            <a:bodyPr lIns="21590" tIns="21590" rIns="21590" bIns="21590" rtlCol="0" anchor="ctr"/>
            <a:lstStyle/>
            <a:p>
              <a:pPr marL="0" lvl="0" indent="0"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dirty="0">
                  <a:solidFill>
                    <a:srgbClr val="000000"/>
                  </a:solidFill>
                  <a:latin typeface="Montserrat Bold"/>
                </a:rPr>
                <a:t>3</a:t>
              </a:r>
              <a:r>
                <a:rPr lang="en-US" sz="2799" baseline="30000" dirty="0">
                  <a:solidFill>
                    <a:srgbClr val="000000"/>
                  </a:solidFill>
                  <a:latin typeface="Montserrat Bold"/>
                </a:rPr>
                <a:t>e</a:t>
              </a:r>
              <a:r>
                <a:rPr lang="en-US" sz="2799" dirty="0">
                  <a:solidFill>
                    <a:srgbClr val="000000"/>
                  </a:solidFill>
                  <a:latin typeface="Montserrat Bold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Montserrat Bold"/>
                </a:rPr>
                <a:t>devant</a:t>
              </a:r>
              <a:endParaRPr lang="en-US" sz="2799" dirty="0">
                <a:solidFill>
                  <a:srgbClr val="000000"/>
                </a:solidFill>
                <a:latin typeface="Montserrat Bold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456476" y="9111492"/>
            <a:ext cx="2411611" cy="331597"/>
          </a:xfrm>
          <a:custGeom>
            <a:avLst/>
            <a:gdLst/>
            <a:ahLst/>
            <a:cxnLst/>
            <a:rect l="l" t="t" r="r" b="b"/>
            <a:pathLst>
              <a:path w="2411611" h="331597">
                <a:moveTo>
                  <a:pt x="0" y="0"/>
                </a:moveTo>
                <a:lnTo>
                  <a:pt x="2411611" y="0"/>
                </a:lnTo>
                <a:lnTo>
                  <a:pt x="2411611" y="331597"/>
                </a:lnTo>
                <a:lnTo>
                  <a:pt x="0" y="3315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409085" y="9201514"/>
            <a:ext cx="3930451" cy="216175"/>
          </a:xfrm>
          <a:custGeom>
            <a:avLst/>
            <a:gdLst/>
            <a:ahLst/>
            <a:cxnLst/>
            <a:rect l="l" t="t" r="r" b="b"/>
            <a:pathLst>
              <a:path w="3930451" h="216175">
                <a:moveTo>
                  <a:pt x="0" y="0"/>
                </a:moveTo>
                <a:lnTo>
                  <a:pt x="3930451" y="0"/>
                </a:lnTo>
                <a:lnTo>
                  <a:pt x="3930451" y="216175"/>
                </a:lnTo>
                <a:lnTo>
                  <a:pt x="0" y="2161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670157" y="423298"/>
            <a:ext cx="6438007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 Bold"/>
              </a:rPr>
              <a:t>POSITIONS DES BRAS ASYMÉTRIQUES À DROITE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358640" y="9400468"/>
            <a:ext cx="2959348" cy="234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07"/>
              </a:lnSpc>
            </a:pPr>
            <a:r>
              <a:rPr lang="en-US" sz="1362" b="1" dirty="0">
                <a:solidFill>
                  <a:srgbClr val="000000"/>
                </a:solidFill>
                <a:latin typeface="Montserrat Heavy"/>
              </a:rPr>
              <a:t>ORGANISATION DES POSITIONS</a:t>
            </a:r>
          </a:p>
        </p:txBody>
      </p:sp>
      <p:sp>
        <p:nvSpPr>
          <p:cNvPr id="10" name="Freeform 10"/>
          <p:cNvSpPr/>
          <p:nvPr/>
        </p:nvSpPr>
        <p:spPr>
          <a:xfrm>
            <a:off x="2577820" y="1844014"/>
            <a:ext cx="4177795" cy="5883454"/>
          </a:xfrm>
          <a:custGeom>
            <a:avLst/>
            <a:gdLst/>
            <a:ahLst/>
            <a:cxnLst/>
            <a:rect l="l" t="t" r="r" b="b"/>
            <a:pathLst>
              <a:path w="4177795" h="5883454">
                <a:moveTo>
                  <a:pt x="0" y="0"/>
                </a:moveTo>
                <a:lnTo>
                  <a:pt x="4177795" y="0"/>
                </a:lnTo>
                <a:lnTo>
                  <a:pt x="4177795" y="5883454"/>
                </a:lnTo>
                <a:lnTo>
                  <a:pt x="0" y="58834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17932" t="-12537" r="-78621" b="-5914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54600" y="0"/>
            <a:ext cx="17881600" cy="10058400"/>
          </a:xfrm>
          <a:custGeom>
            <a:avLst/>
            <a:gdLst/>
            <a:ahLst/>
            <a:cxnLst/>
            <a:rect l="l" t="t" r="r" b="b"/>
            <a:pathLst>
              <a:path w="17881600" h="10058400">
                <a:moveTo>
                  <a:pt x="0" y="0"/>
                </a:moveTo>
                <a:lnTo>
                  <a:pt x="17881600" y="0"/>
                </a:lnTo>
                <a:lnTo>
                  <a:pt x="17881600" y="10058400"/>
                </a:lnTo>
                <a:lnTo>
                  <a:pt x="0" y="10058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 t="-47862" r="-18178" b="-6223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81876" y="8117680"/>
            <a:ext cx="6821648" cy="683441"/>
            <a:chOff x="0" y="0"/>
            <a:chExt cx="6985595" cy="6998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85595" cy="699867"/>
            </a:xfrm>
            <a:custGeom>
              <a:avLst/>
              <a:gdLst/>
              <a:ahLst/>
              <a:cxnLst/>
              <a:rect l="l" t="t" r="r" b="b"/>
              <a:pathLst>
                <a:path w="6985595" h="699867">
                  <a:moveTo>
                    <a:pt x="203200" y="0"/>
                  </a:moveTo>
                  <a:lnTo>
                    <a:pt x="6985595" y="0"/>
                  </a:lnTo>
                  <a:lnTo>
                    <a:pt x="6782395" y="699867"/>
                  </a:lnTo>
                  <a:lnTo>
                    <a:pt x="0" y="69986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36BC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47625"/>
              <a:ext cx="6782395" cy="747492"/>
            </a:xfrm>
            <a:prstGeom prst="rect">
              <a:avLst/>
            </a:prstGeom>
          </p:spPr>
          <p:txBody>
            <a:bodyPr lIns="21590" tIns="21590" rIns="21590" bIns="21590" rtlCol="0" anchor="ctr"/>
            <a:lstStyle/>
            <a:p>
              <a:pPr marL="0" lvl="0" indent="0"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dirty="0">
                  <a:solidFill>
                    <a:srgbClr val="000000"/>
                  </a:solidFill>
                  <a:latin typeface="Montserrat Bold"/>
                </a:rPr>
                <a:t>3</a:t>
              </a:r>
              <a:r>
                <a:rPr lang="en-US" sz="2799" baseline="30000" dirty="0">
                  <a:solidFill>
                    <a:srgbClr val="000000"/>
                  </a:solidFill>
                  <a:latin typeface="Montserrat Bold"/>
                </a:rPr>
                <a:t>e</a:t>
              </a:r>
              <a:r>
                <a:rPr lang="en-US" sz="2799" dirty="0">
                  <a:solidFill>
                    <a:srgbClr val="000000"/>
                  </a:solidFill>
                  <a:latin typeface="Montserrat Bold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Montserrat Bold"/>
                </a:rPr>
                <a:t>devant</a:t>
              </a:r>
              <a:r>
                <a:rPr lang="en-US" sz="2799" dirty="0">
                  <a:solidFill>
                    <a:srgbClr val="000000"/>
                  </a:solidFill>
                  <a:latin typeface="Montserrat Bold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Montserrat Bold"/>
                </a:rPr>
                <a:t>amplifiée</a:t>
              </a:r>
              <a:endParaRPr lang="en-US" sz="2799" dirty="0">
                <a:solidFill>
                  <a:srgbClr val="000000"/>
                </a:solidFill>
                <a:latin typeface="Montserrat Bold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456476" y="9111492"/>
            <a:ext cx="2411611" cy="331597"/>
          </a:xfrm>
          <a:custGeom>
            <a:avLst/>
            <a:gdLst/>
            <a:ahLst/>
            <a:cxnLst/>
            <a:rect l="l" t="t" r="r" b="b"/>
            <a:pathLst>
              <a:path w="2411611" h="331597">
                <a:moveTo>
                  <a:pt x="0" y="0"/>
                </a:moveTo>
                <a:lnTo>
                  <a:pt x="2411611" y="0"/>
                </a:lnTo>
                <a:lnTo>
                  <a:pt x="2411611" y="331597"/>
                </a:lnTo>
                <a:lnTo>
                  <a:pt x="0" y="3315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409085" y="9201514"/>
            <a:ext cx="3930451" cy="216175"/>
          </a:xfrm>
          <a:custGeom>
            <a:avLst/>
            <a:gdLst/>
            <a:ahLst/>
            <a:cxnLst/>
            <a:rect l="l" t="t" r="r" b="b"/>
            <a:pathLst>
              <a:path w="3930451" h="216175">
                <a:moveTo>
                  <a:pt x="0" y="0"/>
                </a:moveTo>
                <a:lnTo>
                  <a:pt x="3930451" y="0"/>
                </a:lnTo>
                <a:lnTo>
                  <a:pt x="3930451" y="216175"/>
                </a:lnTo>
                <a:lnTo>
                  <a:pt x="0" y="2161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670157" y="423298"/>
            <a:ext cx="6438007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 Bold"/>
              </a:rPr>
              <a:t>POSITIONS DES BRAS ASYMÉTRIQUES À DROITE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358640" y="9400468"/>
            <a:ext cx="2959348" cy="234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07"/>
              </a:lnSpc>
            </a:pPr>
            <a:r>
              <a:rPr lang="en-US" sz="1362" b="1" dirty="0">
                <a:solidFill>
                  <a:srgbClr val="000000"/>
                </a:solidFill>
                <a:latin typeface="Montserrat Heavy"/>
              </a:rPr>
              <a:t>ORGANISATION DES POSITIONS</a:t>
            </a:r>
          </a:p>
        </p:txBody>
      </p:sp>
      <p:sp>
        <p:nvSpPr>
          <p:cNvPr id="10" name="Freeform 10"/>
          <p:cNvSpPr/>
          <p:nvPr/>
        </p:nvSpPr>
        <p:spPr>
          <a:xfrm>
            <a:off x="2419725" y="1709125"/>
            <a:ext cx="4251023" cy="5989833"/>
          </a:xfrm>
          <a:custGeom>
            <a:avLst/>
            <a:gdLst/>
            <a:ahLst/>
            <a:cxnLst/>
            <a:rect l="l" t="t" r="r" b="b"/>
            <a:pathLst>
              <a:path w="4251023" h="5989833">
                <a:moveTo>
                  <a:pt x="0" y="0"/>
                </a:moveTo>
                <a:lnTo>
                  <a:pt x="4251023" y="0"/>
                </a:lnTo>
                <a:lnTo>
                  <a:pt x="4251023" y="5989834"/>
                </a:lnTo>
                <a:lnTo>
                  <a:pt x="0" y="59898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12395" t="-10000" r="-79299" b="-6447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54600" y="0"/>
            <a:ext cx="17881600" cy="10058400"/>
          </a:xfrm>
          <a:custGeom>
            <a:avLst/>
            <a:gdLst/>
            <a:ahLst/>
            <a:cxnLst/>
            <a:rect l="l" t="t" r="r" b="b"/>
            <a:pathLst>
              <a:path w="17881600" h="10058400">
                <a:moveTo>
                  <a:pt x="0" y="0"/>
                </a:moveTo>
                <a:lnTo>
                  <a:pt x="17881600" y="0"/>
                </a:lnTo>
                <a:lnTo>
                  <a:pt x="17881600" y="10058400"/>
                </a:lnTo>
                <a:lnTo>
                  <a:pt x="0" y="10058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 t="-47862" r="-18178" b="-6223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81876" y="8117680"/>
            <a:ext cx="6821648" cy="683441"/>
            <a:chOff x="0" y="0"/>
            <a:chExt cx="6985595" cy="6998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85595" cy="699867"/>
            </a:xfrm>
            <a:custGeom>
              <a:avLst/>
              <a:gdLst/>
              <a:ahLst/>
              <a:cxnLst/>
              <a:rect l="l" t="t" r="r" b="b"/>
              <a:pathLst>
                <a:path w="6985595" h="699867">
                  <a:moveTo>
                    <a:pt x="203200" y="0"/>
                  </a:moveTo>
                  <a:lnTo>
                    <a:pt x="6985595" y="0"/>
                  </a:lnTo>
                  <a:lnTo>
                    <a:pt x="6782395" y="699867"/>
                  </a:lnTo>
                  <a:lnTo>
                    <a:pt x="0" y="69986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36BC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47625"/>
              <a:ext cx="6782395" cy="747492"/>
            </a:xfrm>
            <a:prstGeom prst="rect">
              <a:avLst/>
            </a:prstGeom>
          </p:spPr>
          <p:txBody>
            <a:bodyPr lIns="21590" tIns="21590" rIns="21590" bIns="21590" rtlCol="0" anchor="ctr"/>
            <a:lstStyle/>
            <a:p>
              <a:pPr marL="0" lvl="0" indent="0"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dirty="0">
                  <a:solidFill>
                    <a:srgbClr val="000000"/>
                  </a:solidFill>
                  <a:latin typeface="Montserrat Bold"/>
                </a:rPr>
                <a:t>3</a:t>
              </a:r>
              <a:r>
                <a:rPr lang="en-US" sz="2799" baseline="30000" dirty="0">
                  <a:solidFill>
                    <a:srgbClr val="000000"/>
                  </a:solidFill>
                  <a:latin typeface="Montserrat Bold"/>
                </a:rPr>
                <a:t>e</a:t>
              </a:r>
              <a:r>
                <a:rPr lang="en-US" sz="2799" dirty="0">
                  <a:solidFill>
                    <a:srgbClr val="000000"/>
                  </a:solidFill>
                  <a:latin typeface="Montserrat Bold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Montserrat Bold"/>
                </a:rPr>
                <a:t>en</a:t>
              </a:r>
              <a:r>
                <a:rPr lang="en-US" sz="2799" dirty="0">
                  <a:solidFill>
                    <a:srgbClr val="000000"/>
                  </a:solidFill>
                  <a:latin typeface="Montserrat Bold"/>
                </a:rPr>
                <a:t> haut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456476" y="9111492"/>
            <a:ext cx="2411611" cy="331597"/>
          </a:xfrm>
          <a:custGeom>
            <a:avLst/>
            <a:gdLst/>
            <a:ahLst/>
            <a:cxnLst/>
            <a:rect l="l" t="t" r="r" b="b"/>
            <a:pathLst>
              <a:path w="2411611" h="331597">
                <a:moveTo>
                  <a:pt x="0" y="0"/>
                </a:moveTo>
                <a:lnTo>
                  <a:pt x="2411611" y="0"/>
                </a:lnTo>
                <a:lnTo>
                  <a:pt x="2411611" y="331597"/>
                </a:lnTo>
                <a:lnTo>
                  <a:pt x="0" y="3315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409085" y="9201514"/>
            <a:ext cx="3930451" cy="216175"/>
          </a:xfrm>
          <a:custGeom>
            <a:avLst/>
            <a:gdLst/>
            <a:ahLst/>
            <a:cxnLst/>
            <a:rect l="l" t="t" r="r" b="b"/>
            <a:pathLst>
              <a:path w="3930451" h="216175">
                <a:moveTo>
                  <a:pt x="0" y="0"/>
                </a:moveTo>
                <a:lnTo>
                  <a:pt x="3930451" y="0"/>
                </a:lnTo>
                <a:lnTo>
                  <a:pt x="3930451" y="216175"/>
                </a:lnTo>
                <a:lnTo>
                  <a:pt x="0" y="2161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670157" y="423298"/>
            <a:ext cx="6438007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 Bold"/>
              </a:rPr>
              <a:t>POSITIONS DES BRAS ASYMÉTRIQUES À DROITE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358640" y="9400468"/>
            <a:ext cx="2959348" cy="234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07"/>
              </a:lnSpc>
            </a:pPr>
            <a:r>
              <a:rPr lang="en-US" sz="1362" b="1" dirty="0">
                <a:solidFill>
                  <a:srgbClr val="000000"/>
                </a:solidFill>
                <a:latin typeface="Montserrat Heavy"/>
              </a:rPr>
              <a:t>ORGANISATION DES POSITIONS</a:t>
            </a:r>
          </a:p>
        </p:txBody>
      </p:sp>
      <p:sp>
        <p:nvSpPr>
          <p:cNvPr id="10" name="Freeform 10"/>
          <p:cNvSpPr/>
          <p:nvPr/>
        </p:nvSpPr>
        <p:spPr>
          <a:xfrm>
            <a:off x="2868087" y="1345367"/>
            <a:ext cx="3765706" cy="6298890"/>
          </a:xfrm>
          <a:custGeom>
            <a:avLst/>
            <a:gdLst/>
            <a:ahLst/>
            <a:cxnLst/>
            <a:rect l="l" t="t" r="r" b="b"/>
            <a:pathLst>
              <a:path w="3765706" h="6298890">
                <a:moveTo>
                  <a:pt x="0" y="0"/>
                </a:moveTo>
                <a:lnTo>
                  <a:pt x="3765706" y="0"/>
                </a:lnTo>
                <a:lnTo>
                  <a:pt x="3765706" y="6298889"/>
                </a:lnTo>
                <a:lnTo>
                  <a:pt x="0" y="62988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37878" t="-3841" r="-91866" b="-7046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54600" y="0"/>
            <a:ext cx="17881600" cy="10058400"/>
          </a:xfrm>
          <a:custGeom>
            <a:avLst/>
            <a:gdLst/>
            <a:ahLst/>
            <a:cxnLst/>
            <a:rect l="l" t="t" r="r" b="b"/>
            <a:pathLst>
              <a:path w="17881600" h="10058400">
                <a:moveTo>
                  <a:pt x="0" y="0"/>
                </a:moveTo>
                <a:lnTo>
                  <a:pt x="17881600" y="0"/>
                </a:lnTo>
                <a:lnTo>
                  <a:pt x="17881600" y="10058400"/>
                </a:lnTo>
                <a:lnTo>
                  <a:pt x="0" y="10058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 t="-47862" r="-18178" b="-6223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81876" y="8117680"/>
            <a:ext cx="6821648" cy="683441"/>
            <a:chOff x="0" y="0"/>
            <a:chExt cx="6985595" cy="6998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85595" cy="699867"/>
            </a:xfrm>
            <a:custGeom>
              <a:avLst/>
              <a:gdLst/>
              <a:ahLst/>
              <a:cxnLst/>
              <a:rect l="l" t="t" r="r" b="b"/>
              <a:pathLst>
                <a:path w="6985595" h="699867">
                  <a:moveTo>
                    <a:pt x="203200" y="0"/>
                  </a:moveTo>
                  <a:lnTo>
                    <a:pt x="6985595" y="0"/>
                  </a:lnTo>
                  <a:lnTo>
                    <a:pt x="6782395" y="699867"/>
                  </a:lnTo>
                  <a:lnTo>
                    <a:pt x="0" y="69986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36BC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47625"/>
              <a:ext cx="6782395" cy="747492"/>
            </a:xfrm>
            <a:prstGeom prst="rect">
              <a:avLst/>
            </a:prstGeom>
          </p:spPr>
          <p:txBody>
            <a:bodyPr lIns="21590" tIns="21590" rIns="21590" bIns="21590" rtlCol="0" anchor="ctr"/>
            <a:lstStyle/>
            <a:p>
              <a:pPr marL="0" lvl="0" indent="0"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dirty="0">
                  <a:solidFill>
                    <a:srgbClr val="000000"/>
                  </a:solidFill>
                  <a:latin typeface="Montserrat Bold"/>
                </a:rPr>
                <a:t>3</a:t>
              </a:r>
              <a:r>
                <a:rPr lang="en-US" sz="2799" baseline="30000" dirty="0">
                  <a:solidFill>
                    <a:srgbClr val="000000"/>
                  </a:solidFill>
                  <a:latin typeface="Montserrat Bold"/>
                </a:rPr>
                <a:t>e</a:t>
              </a:r>
              <a:r>
                <a:rPr lang="en-US" sz="2799" dirty="0">
                  <a:solidFill>
                    <a:srgbClr val="000000"/>
                  </a:solidFill>
                  <a:latin typeface="Montserrat Bold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Montserrat Bold"/>
                </a:rPr>
                <a:t>en</a:t>
              </a:r>
              <a:r>
                <a:rPr lang="en-US" sz="2799" dirty="0">
                  <a:solidFill>
                    <a:srgbClr val="000000"/>
                  </a:solidFill>
                  <a:latin typeface="Montserrat Bold"/>
                </a:rPr>
                <a:t> haut </a:t>
              </a:r>
              <a:r>
                <a:rPr lang="en-US" sz="2799" dirty="0" err="1">
                  <a:solidFill>
                    <a:srgbClr val="000000"/>
                  </a:solidFill>
                  <a:latin typeface="Montserrat Bold"/>
                </a:rPr>
                <a:t>amplifiée</a:t>
              </a:r>
              <a:endParaRPr lang="en-US" sz="2799" dirty="0">
                <a:solidFill>
                  <a:srgbClr val="000000"/>
                </a:solidFill>
                <a:latin typeface="Montserrat Bold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456476" y="9111492"/>
            <a:ext cx="2411611" cy="331597"/>
          </a:xfrm>
          <a:custGeom>
            <a:avLst/>
            <a:gdLst/>
            <a:ahLst/>
            <a:cxnLst/>
            <a:rect l="l" t="t" r="r" b="b"/>
            <a:pathLst>
              <a:path w="2411611" h="331597">
                <a:moveTo>
                  <a:pt x="0" y="0"/>
                </a:moveTo>
                <a:lnTo>
                  <a:pt x="2411611" y="0"/>
                </a:lnTo>
                <a:lnTo>
                  <a:pt x="2411611" y="331597"/>
                </a:lnTo>
                <a:lnTo>
                  <a:pt x="0" y="3315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409085" y="9201514"/>
            <a:ext cx="3930451" cy="216175"/>
          </a:xfrm>
          <a:custGeom>
            <a:avLst/>
            <a:gdLst/>
            <a:ahLst/>
            <a:cxnLst/>
            <a:rect l="l" t="t" r="r" b="b"/>
            <a:pathLst>
              <a:path w="3930451" h="216175">
                <a:moveTo>
                  <a:pt x="0" y="0"/>
                </a:moveTo>
                <a:lnTo>
                  <a:pt x="3930451" y="0"/>
                </a:lnTo>
                <a:lnTo>
                  <a:pt x="3930451" y="216175"/>
                </a:lnTo>
                <a:lnTo>
                  <a:pt x="0" y="2161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670157" y="423298"/>
            <a:ext cx="6438007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 Bold"/>
              </a:rPr>
              <a:t>POSITIONS DES BRAS ASYMÉTRIQUES À DROITE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358640" y="9400468"/>
            <a:ext cx="2959348" cy="234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07"/>
              </a:lnSpc>
            </a:pPr>
            <a:r>
              <a:rPr lang="en-US" sz="1362" b="1" dirty="0">
                <a:solidFill>
                  <a:srgbClr val="000000"/>
                </a:solidFill>
                <a:latin typeface="Montserrat Heavy"/>
              </a:rPr>
              <a:t>ORGANISATION DES POSITIONS</a:t>
            </a:r>
          </a:p>
        </p:txBody>
      </p:sp>
      <p:sp>
        <p:nvSpPr>
          <p:cNvPr id="10" name="Freeform 10"/>
          <p:cNvSpPr/>
          <p:nvPr/>
        </p:nvSpPr>
        <p:spPr>
          <a:xfrm>
            <a:off x="1669933" y="1389015"/>
            <a:ext cx="4963860" cy="6309454"/>
          </a:xfrm>
          <a:custGeom>
            <a:avLst/>
            <a:gdLst/>
            <a:ahLst/>
            <a:cxnLst/>
            <a:rect l="l" t="t" r="r" b="b"/>
            <a:pathLst>
              <a:path w="4963860" h="6309454">
                <a:moveTo>
                  <a:pt x="0" y="0"/>
                </a:moveTo>
                <a:lnTo>
                  <a:pt x="4963860" y="0"/>
                </a:lnTo>
                <a:lnTo>
                  <a:pt x="4963860" y="6309454"/>
                </a:lnTo>
                <a:lnTo>
                  <a:pt x="0" y="63094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80860" t="-4638" r="-69067" b="-5963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54600" y="0"/>
            <a:ext cx="17881600" cy="10058400"/>
          </a:xfrm>
          <a:custGeom>
            <a:avLst/>
            <a:gdLst/>
            <a:ahLst/>
            <a:cxnLst/>
            <a:rect l="l" t="t" r="r" b="b"/>
            <a:pathLst>
              <a:path w="17881600" h="10058400">
                <a:moveTo>
                  <a:pt x="0" y="0"/>
                </a:moveTo>
                <a:lnTo>
                  <a:pt x="17881600" y="0"/>
                </a:lnTo>
                <a:lnTo>
                  <a:pt x="17881600" y="10058400"/>
                </a:lnTo>
                <a:lnTo>
                  <a:pt x="0" y="10058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 t="-47862" r="-18178" b="-6223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81876" y="8117680"/>
            <a:ext cx="6821648" cy="683441"/>
            <a:chOff x="0" y="0"/>
            <a:chExt cx="6985595" cy="6998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85595" cy="699867"/>
            </a:xfrm>
            <a:custGeom>
              <a:avLst/>
              <a:gdLst/>
              <a:ahLst/>
              <a:cxnLst/>
              <a:rect l="l" t="t" r="r" b="b"/>
              <a:pathLst>
                <a:path w="6985595" h="699867">
                  <a:moveTo>
                    <a:pt x="203200" y="0"/>
                  </a:moveTo>
                  <a:lnTo>
                    <a:pt x="6985595" y="0"/>
                  </a:lnTo>
                  <a:lnTo>
                    <a:pt x="6782395" y="699867"/>
                  </a:lnTo>
                  <a:lnTo>
                    <a:pt x="0" y="69986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36BC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47625"/>
              <a:ext cx="6782395" cy="747492"/>
            </a:xfrm>
            <a:prstGeom prst="rect">
              <a:avLst/>
            </a:prstGeom>
          </p:spPr>
          <p:txBody>
            <a:bodyPr lIns="21590" tIns="21590" rIns="21590" bIns="21590" rtlCol="0" anchor="ctr"/>
            <a:lstStyle/>
            <a:p>
              <a:pPr marL="0" lvl="0" indent="0"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dirty="0">
                  <a:solidFill>
                    <a:srgbClr val="000000"/>
                  </a:solidFill>
                  <a:latin typeface="Montserrat Bold"/>
                </a:rPr>
                <a:t>4</a:t>
              </a:r>
              <a:r>
                <a:rPr lang="en-US" sz="2799" baseline="30000" dirty="0">
                  <a:solidFill>
                    <a:srgbClr val="000000"/>
                  </a:solidFill>
                  <a:latin typeface="Montserrat Bold"/>
                </a:rPr>
                <a:t>e</a:t>
              </a:r>
              <a:r>
                <a:rPr lang="en-US" sz="2799" dirty="0">
                  <a:solidFill>
                    <a:srgbClr val="000000"/>
                  </a:solidFill>
                  <a:latin typeface="Montserrat Bold"/>
                </a:rPr>
                <a:t> position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456476" y="9111492"/>
            <a:ext cx="2411611" cy="331597"/>
          </a:xfrm>
          <a:custGeom>
            <a:avLst/>
            <a:gdLst/>
            <a:ahLst/>
            <a:cxnLst/>
            <a:rect l="l" t="t" r="r" b="b"/>
            <a:pathLst>
              <a:path w="2411611" h="331597">
                <a:moveTo>
                  <a:pt x="0" y="0"/>
                </a:moveTo>
                <a:lnTo>
                  <a:pt x="2411611" y="0"/>
                </a:lnTo>
                <a:lnTo>
                  <a:pt x="2411611" y="331597"/>
                </a:lnTo>
                <a:lnTo>
                  <a:pt x="0" y="3315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409085" y="9201514"/>
            <a:ext cx="3930451" cy="216175"/>
          </a:xfrm>
          <a:custGeom>
            <a:avLst/>
            <a:gdLst/>
            <a:ahLst/>
            <a:cxnLst/>
            <a:rect l="l" t="t" r="r" b="b"/>
            <a:pathLst>
              <a:path w="3930451" h="216175">
                <a:moveTo>
                  <a:pt x="0" y="0"/>
                </a:moveTo>
                <a:lnTo>
                  <a:pt x="3930451" y="0"/>
                </a:lnTo>
                <a:lnTo>
                  <a:pt x="3930451" y="216175"/>
                </a:lnTo>
                <a:lnTo>
                  <a:pt x="0" y="2161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670157" y="423298"/>
            <a:ext cx="6438007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 Bold"/>
              </a:rPr>
              <a:t>POSITIONS DES BRAS ASYMÉTRIQUES À DROITE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358640" y="9400468"/>
            <a:ext cx="2959348" cy="234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07"/>
              </a:lnSpc>
            </a:pPr>
            <a:r>
              <a:rPr lang="en-US" sz="1362" b="1" dirty="0">
                <a:solidFill>
                  <a:srgbClr val="000000"/>
                </a:solidFill>
                <a:latin typeface="Montserrat Heavy"/>
              </a:rPr>
              <a:t>ORGANISATION DES POSITIONS</a:t>
            </a:r>
          </a:p>
        </p:txBody>
      </p:sp>
      <p:sp>
        <p:nvSpPr>
          <p:cNvPr id="10" name="Freeform 10"/>
          <p:cNvSpPr/>
          <p:nvPr/>
        </p:nvSpPr>
        <p:spPr>
          <a:xfrm>
            <a:off x="2809181" y="1312195"/>
            <a:ext cx="2415760" cy="6452911"/>
          </a:xfrm>
          <a:custGeom>
            <a:avLst/>
            <a:gdLst/>
            <a:ahLst/>
            <a:cxnLst/>
            <a:rect l="l" t="t" r="r" b="b"/>
            <a:pathLst>
              <a:path w="2415760" h="6452911">
                <a:moveTo>
                  <a:pt x="0" y="0"/>
                </a:moveTo>
                <a:lnTo>
                  <a:pt x="2415760" y="0"/>
                </a:lnTo>
                <a:lnTo>
                  <a:pt x="2415760" y="6452911"/>
                </a:lnTo>
                <a:lnTo>
                  <a:pt x="0" y="645291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10774" t="-3386" r="-203267" b="-4860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54600" y="0"/>
            <a:ext cx="17881600" cy="10058400"/>
          </a:xfrm>
          <a:custGeom>
            <a:avLst/>
            <a:gdLst/>
            <a:ahLst/>
            <a:cxnLst/>
            <a:rect l="l" t="t" r="r" b="b"/>
            <a:pathLst>
              <a:path w="17881600" h="10058400">
                <a:moveTo>
                  <a:pt x="0" y="0"/>
                </a:moveTo>
                <a:lnTo>
                  <a:pt x="17881600" y="0"/>
                </a:lnTo>
                <a:lnTo>
                  <a:pt x="17881600" y="10058400"/>
                </a:lnTo>
                <a:lnTo>
                  <a:pt x="0" y="10058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 t="-47862" r="-18178" b="-6223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81876" y="8117680"/>
            <a:ext cx="6821648" cy="683441"/>
            <a:chOff x="0" y="0"/>
            <a:chExt cx="6985595" cy="6998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85595" cy="699867"/>
            </a:xfrm>
            <a:custGeom>
              <a:avLst/>
              <a:gdLst/>
              <a:ahLst/>
              <a:cxnLst/>
              <a:rect l="l" t="t" r="r" b="b"/>
              <a:pathLst>
                <a:path w="6985595" h="699867">
                  <a:moveTo>
                    <a:pt x="203200" y="0"/>
                  </a:moveTo>
                  <a:lnTo>
                    <a:pt x="6985595" y="0"/>
                  </a:lnTo>
                  <a:lnTo>
                    <a:pt x="6782395" y="699867"/>
                  </a:lnTo>
                  <a:lnTo>
                    <a:pt x="0" y="69986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36BC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47625"/>
              <a:ext cx="6782395" cy="747492"/>
            </a:xfrm>
            <a:prstGeom prst="rect">
              <a:avLst/>
            </a:prstGeom>
          </p:spPr>
          <p:txBody>
            <a:bodyPr lIns="21590" tIns="21590" rIns="21590" bIns="21590" rtlCol="0" anchor="ctr"/>
            <a:lstStyle/>
            <a:p>
              <a:pPr marL="0" lvl="0" indent="0"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>
                  <a:solidFill>
                    <a:srgbClr val="000000"/>
                  </a:solidFill>
                  <a:latin typeface="Montserrat Bold"/>
                </a:rPr>
                <a:t>Arabesque 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456476" y="9111492"/>
            <a:ext cx="2411611" cy="331597"/>
          </a:xfrm>
          <a:custGeom>
            <a:avLst/>
            <a:gdLst/>
            <a:ahLst/>
            <a:cxnLst/>
            <a:rect l="l" t="t" r="r" b="b"/>
            <a:pathLst>
              <a:path w="2411611" h="331597">
                <a:moveTo>
                  <a:pt x="0" y="0"/>
                </a:moveTo>
                <a:lnTo>
                  <a:pt x="2411611" y="0"/>
                </a:lnTo>
                <a:lnTo>
                  <a:pt x="2411611" y="331597"/>
                </a:lnTo>
                <a:lnTo>
                  <a:pt x="0" y="3315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409085" y="9201514"/>
            <a:ext cx="3930451" cy="216175"/>
          </a:xfrm>
          <a:custGeom>
            <a:avLst/>
            <a:gdLst/>
            <a:ahLst/>
            <a:cxnLst/>
            <a:rect l="l" t="t" r="r" b="b"/>
            <a:pathLst>
              <a:path w="3930451" h="216175">
                <a:moveTo>
                  <a:pt x="0" y="0"/>
                </a:moveTo>
                <a:lnTo>
                  <a:pt x="3930451" y="0"/>
                </a:lnTo>
                <a:lnTo>
                  <a:pt x="3930451" y="216175"/>
                </a:lnTo>
                <a:lnTo>
                  <a:pt x="0" y="2161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670157" y="423298"/>
            <a:ext cx="6438007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 Bold"/>
              </a:rPr>
              <a:t>POSITIONS DES BRAS ASYMÉTRIQUES À DROITE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358640" y="9400468"/>
            <a:ext cx="2959348" cy="234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07"/>
              </a:lnSpc>
            </a:pPr>
            <a:r>
              <a:rPr lang="en-US" sz="1362" b="1" dirty="0">
                <a:solidFill>
                  <a:srgbClr val="000000"/>
                </a:solidFill>
                <a:latin typeface="Montserrat Heavy"/>
              </a:rPr>
              <a:t>ORGANISATION DES POSITIONS</a:t>
            </a:r>
          </a:p>
        </p:txBody>
      </p:sp>
      <p:sp>
        <p:nvSpPr>
          <p:cNvPr id="10" name="Freeform 10"/>
          <p:cNvSpPr/>
          <p:nvPr/>
        </p:nvSpPr>
        <p:spPr>
          <a:xfrm>
            <a:off x="2479955" y="1770384"/>
            <a:ext cx="3074212" cy="5944275"/>
          </a:xfrm>
          <a:custGeom>
            <a:avLst/>
            <a:gdLst/>
            <a:ahLst/>
            <a:cxnLst/>
            <a:rect l="l" t="t" r="r" b="b"/>
            <a:pathLst>
              <a:path w="3074212" h="5944275">
                <a:moveTo>
                  <a:pt x="0" y="0"/>
                </a:moveTo>
                <a:lnTo>
                  <a:pt x="3074212" y="0"/>
                </a:lnTo>
                <a:lnTo>
                  <a:pt x="3074212" y="5944275"/>
                </a:lnTo>
                <a:lnTo>
                  <a:pt x="0" y="59442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54425" t="-11509" r="-149883" b="-6107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54600" y="0"/>
            <a:ext cx="17881600" cy="10058400"/>
          </a:xfrm>
          <a:custGeom>
            <a:avLst/>
            <a:gdLst/>
            <a:ahLst/>
            <a:cxnLst/>
            <a:rect l="l" t="t" r="r" b="b"/>
            <a:pathLst>
              <a:path w="17881600" h="10058400">
                <a:moveTo>
                  <a:pt x="0" y="0"/>
                </a:moveTo>
                <a:lnTo>
                  <a:pt x="17881600" y="0"/>
                </a:lnTo>
                <a:lnTo>
                  <a:pt x="17881600" y="10058400"/>
                </a:lnTo>
                <a:lnTo>
                  <a:pt x="0" y="10058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 t="-47862" r="-18178" b="-6223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81876" y="8117680"/>
            <a:ext cx="6821648" cy="683441"/>
            <a:chOff x="0" y="0"/>
            <a:chExt cx="6985595" cy="6998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85595" cy="699867"/>
            </a:xfrm>
            <a:custGeom>
              <a:avLst/>
              <a:gdLst/>
              <a:ahLst/>
              <a:cxnLst/>
              <a:rect l="l" t="t" r="r" b="b"/>
              <a:pathLst>
                <a:path w="6985595" h="699867">
                  <a:moveTo>
                    <a:pt x="203200" y="0"/>
                  </a:moveTo>
                  <a:lnTo>
                    <a:pt x="6985595" y="0"/>
                  </a:lnTo>
                  <a:lnTo>
                    <a:pt x="6782395" y="699867"/>
                  </a:lnTo>
                  <a:lnTo>
                    <a:pt x="0" y="69986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36BC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47625"/>
              <a:ext cx="6782395" cy="747492"/>
            </a:xfrm>
            <a:prstGeom prst="rect">
              <a:avLst/>
            </a:prstGeom>
          </p:spPr>
          <p:txBody>
            <a:bodyPr lIns="21590" tIns="21590" rIns="21590" bIns="21590" rtlCol="0" anchor="ctr"/>
            <a:lstStyle/>
            <a:p>
              <a:pPr marL="0" lvl="0" indent="0"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>
                  <a:solidFill>
                    <a:srgbClr val="000000"/>
                  </a:solidFill>
                  <a:latin typeface="Montserrat Bold"/>
                </a:rPr>
                <a:t>Fente seconde parallèle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456476" y="9111492"/>
            <a:ext cx="2411611" cy="331597"/>
          </a:xfrm>
          <a:custGeom>
            <a:avLst/>
            <a:gdLst/>
            <a:ahLst/>
            <a:cxnLst/>
            <a:rect l="l" t="t" r="r" b="b"/>
            <a:pathLst>
              <a:path w="2411611" h="331597">
                <a:moveTo>
                  <a:pt x="0" y="0"/>
                </a:moveTo>
                <a:lnTo>
                  <a:pt x="2411611" y="0"/>
                </a:lnTo>
                <a:lnTo>
                  <a:pt x="2411611" y="331597"/>
                </a:lnTo>
                <a:lnTo>
                  <a:pt x="0" y="3315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409085" y="9201514"/>
            <a:ext cx="3930451" cy="216175"/>
          </a:xfrm>
          <a:custGeom>
            <a:avLst/>
            <a:gdLst/>
            <a:ahLst/>
            <a:cxnLst/>
            <a:rect l="l" t="t" r="r" b="b"/>
            <a:pathLst>
              <a:path w="3930451" h="216175">
                <a:moveTo>
                  <a:pt x="0" y="0"/>
                </a:moveTo>
                <a:lnTo>
                  <a:pt x="3930451" y="0"/>
                </a:lnTo>
                <a:lnTo>
                  <a:pt x="3930451" y="216175"/>
                </a:lnTo>
                <a:lnTo>
                  <a:pt x="0" y="2161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122111" y="423298"/>
            <a:ext cx="5534099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 Bold"/>
              </a:rPr>
              <a:t>AUTRES POSITIONS DES PIEDS, À DROITE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358640" y="9400468"/>
            <a:ext cx="2959348" cy="234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07"/>
              </a:lnSpc>
            </a:pPr>
            <a:r>
              <a:rPr lang="en-US" sz="1362" b="1" dirty="0">
                <a:solidFill>
                  <a:srgbClr val="000000"/>
                </a:solidFill>
                <a:latin typeface="Montserrat Heavy"/>
              </a:rPr>
              <a:t>ORGANISATION DES POSITIONS</a:t>
            </a:r>
          </a:p>
        </p:txBody>
      </p:sp>
      <p:sp>
        <p:nvSpPr>
          <p:cNvPr id="10" name="Freeform 10"/>
          <p:cNvSpPr/>
          <p:nvPr/>
        </p:nvSpPr>
        <p:spPr>
          <a:xfrm>
            <a:off x="2539658" y="936698"/>
            <a:ext cx="3637964" cy="6919683"/>
          </a:xfrm>
          <a:custGeom>
            <a:avLst/>
            <a:gdLst/>
            <a:ahLst/>
            <a:cxnLst/>
            <a:rect l="l" t="t" r="r" b="b"/>
            <a:pathLst>
              <a:path w="3637964" h="6919683">
                <a:moveTo>
                  <a:pt x="0" y="0"/>
                </a:moveTo>
                <a:lnTo>
                  <a:pt x="3637964" y="0"/>
                </a:lnTo>
                <a:lnTo>
                  <a:pt x="3637964" y="6919684"/>
                </a:lnTo>
                <a:lnTo>
                  <a:pt x="0" y="69196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59305" t="-8850" r="-119246" b="-3098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54600" y="0"/>
            <a:ext cx="17881600" cy="10058400"/>
          </a:xfrm>
          <a:custGeom>
            <a:avLst/>
            <a:gdLst/>
            <a:ahLst/>
            <a:cxnLst/>
            <a:rect l="l" t="t" r="r" b="b"/>
            <a:pathLst>
              <a:path w="17881600" h="10058400">
                <a:moveTo>
                  <a:pt x="0" y="0"/>
                </a:moveTo>
                <a:lnTo>
                  <a:pt x="17881600" y="0"/>
                </a:lnTo>
                <a:lnTo>
                  <a:pt x="17881600" y="10058400"/>
                </a:lnTo>
                <a:lnTo>
                  <a:pt x="0" y="10058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 t="-47862" r="-18178" b="-6223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81876" y="8117680"/>
            <a:ext cx="6821648" cy="683441"/>
            <a:chOff x="0" y="0"/>
            <a:chExt cx="6985595" cy="6998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85595" cy="699867"/>
            </a:xfrm>
            <a:custGeom>
              <a:avLst/>
              <a:gdLst/>
              <a:ahLst/>
              <a:cxnLst/>
              <a:rect l="l" t="t" r="r" b="b"/>
              <a:pathLst>
                <a:path w="6985595" h="699867">
                  <a:moveTo>
                    <a:pt x="203200" y="0"/>
                  </a:moveTo>
                  <a:lnTo>
                    <a:pt x="6985595" y="0"/>
                  </a:lnTo>
                  <a:lnTo>
                    <a:pt x="6782395" y="699867"/>
                  </a:lnTo>
                  <a:lnTo>
                    <a:pt x="0" y="69986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36BC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47625"/>
              <a:ext cx="6782395" cy="747492"/>
            </a:xfrm>
            <a:prstGeom prst="rect">
              <a:avLst/>
            </a:prstGeom>
          </p:spPr>
          <p:txBody>
            <a:bodyPr lIns="21590" tIns="21590" rIns="21590" bIns="21590" rtlCol="0" anchor="ctr"/>
            <a:lstStyle/>
            <a:p>
              <a:pPr marL="0" lvl="0" indent="0"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>
                  <a:solidFill>
                    <a:srgbClr val="000000"/>
                  </a:solidFill>
                  <a:latin typeface="Montserrat Bold"/>
                </a:rPr>
                <a:t>Fente devant parallèle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456476" y="9111492"/>
            <a:ext cx="2411611" cy="331597"/>
          </a:xfrm>
          <a:custGeom>
            <a:avLst/>
            <a:gdLst/>
            <a:ahLst/>
            <a:cxnLst/>
            <a:rect l="l" t="t" r="r" b="b"/>
            <a:pathLst>
              <a:path w="2411611" h="331597">
                <a:moveTo>
                  <a:pt x="0" y="0"/>
                </a:moveTo>
                <a:lnTo>
                  <a:pt x="2411611" y="0"/>
                </a:lnTo>
                <a:lnTo>
                  <a:pt x="2411611" y="331597"/>
                </a:lnTo>
                <a:lnTo>
                  <a:pt x="0" y="3315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409085" y="9201514"/>
            <a:ext cx="3930451" cy="216175"/>
          </a:xfrm>
          <a:custGeom>
            <a:avLst/>
            <a:gdLst/>
            <a:ahLst/>
            <a:cxnLst/>
            <a:rect l="l" t="t" r="r" b="b"/>
            <a:pathLst>
              <a:path w="3930451" h="216175">
                <a:moveTo>
                  <a:pt x="0" y="0"/>
                </a:moveTo>
                <a:lnTo>
                  <a:pt x="3930451" y="0"/>
                </a:lnTo>
                <a:lnTo>
                  <a:pt x="3930451" y="216175"/>
                </a:lnTo>
                <a:lnTo>
                  <a:pt x="0" y="2161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122111" y="423298"/>
            <a:ext cx="5534099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 Bold"/>
              </a:rPr>
              <a:t>AUTRES POSITIONS DES PIEDS, À DROITE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358640" y="9400468"/>
            <a:ext cx="2959348" cy="234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07"/>
              </a:lnSpc>
            </a:pPr>
            <a:r>
              <a:rPr lang="en-US" sz="1362" b="1" dirty="0">
                <a:solidFill>
                  <a:srgbClr val="000000"/>
                </a:solidFill>
                <a:latin typeface="Montserrat Heavy"/>
              </a:rPr>
              <a:t>ORGANISATION DES POSITIONS</a:t>
            </a:r>
          </a:p>
        </p:txBody>
      </p:sp>
      <p:sp>
        <p:nvSpPr>
          <p:cNvPr id="10" name="Freeform 10"/>
          <p:cNvSpPr/>
          <p:nvPr/>
        </p:nvSpPr>
        <p:spPr>
          <a:xfrm>
            <a:off x="2638746" y="997026"/>
            <a:ext cx="2735564" cy="6722337"/>
          </a:xfrm>
          <a:custGeom>
            <a:avLst/>
            <a:gdLst/>
            <a:ahLst/>
            <a:cxnLst/>
            <a:rect l="l" t="t" r="r" b="b"/>
            <a:pathLst>
              <a:path w="2735564" h="6722337">
                <a:moveTo>
                  <a:pt x="0" y="0"/>
                </a:moveTo>
                <a:lnTo>
                  <a:pt x="2735565" y="0"/>
                </a:lnTo>
                <a:lnTo>
                  <a:pt x="2735565" y="6722337"/>
                </a:lnTo>
                <a:lnTo>
                  <a:pt x="0" y="67223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84119" t="-3907" r="-188885" b="-4364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54600" y="0"/>
            <a:ext cx="17881600" cy="10058400"/>
          </a:xfrm>
          <a:custGeom>
            <a:avLst/>
            <a:gdLst/>
            <a:ahLst/>
            <a:cxnLst/>
            <a:rect l="l" t="t" r="r" b="b"/>
            <a:pathLst>
              <a:path w="17881600" h="10058400">
                <a:moveTo>
                  <a:pt x="0" y="0"/>
                </a:moveTo>
                <a:lnTo>
                  <a:pt x="17881600" y="0"/>
                </a:lnTo>
                <a:lnTo>
                  <a:pt x="17881600" y="10058400"/>
                </a:lnTo>
                <a:lnTo>
                  <a:pt x="0" y="10058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 t="-47862" r="-18178" b="-6223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81876" y="8117680"/>
            <a:ext cx="6821648" cy="683441"/>
            <a:chOff x="0" y="0"/>
            <a:chExt cx="6985595" cy="6998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85595" cy="699867"/>
            </a:xfrm>
            <a:custGeom>
              <a:avLst/>
              <a:gdLst/>
              <a:ahLst/>
              <a:cxnLst/>
              <a:rect l="l" t="t" r="r" b="b"/>
              <a:pathLst>
                <a:path w="6985595" h="699867">
                  <a:moveTo>
                    <a:pt x="203200" y="0"/>
                  </a:moveTo>
                  <a:lnTo>
                    <a:pt x="6985595" y="0"/>
                  </a:lnTo>
                  <a:lnTo>
                    <a:pt x="6782395" y="699867"/>
                  </a:lnTo>
                  <a:lnTo>
                    <a:pt x="0" y="69986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36BC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47625"/>
              <a:ext cx="6782395" cy="747492"/>
            </a:xfrm>
            <a:prstGeom prst="rect">
              <a:avLst/>
            </a:prstGeom>
          </p:spPr>
          <p:txBody>
            <a:bodyPr lIns="21590" tIns="21590" rIns="21590" bIns="21590" rtlCol="0" anchor="ctr"/>
            <a:lstStyle/>
            <a:p>
              <a:pPr marL="0" lvl="0" indent="0"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>
                  <a:solidFill>
                    <a:srgbClr val="000000"/>
                  </a:solidFill>
                  <a:latin typeface="Montserrat Bold"/>
                </a:rPr>
                <a:t>Fente derrière parallèle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456476" y="9111492"/>
            <a:ext cx="2411611" cy="331597"/>
          </a:xfrm>
          <a:custGeom>
            <a:avLst/>
            <a:gdLst/>
            <a:ahLst/>
            <a:cxnLst/>
            <a:rect l="l" t="t" r="r" b="b"/>
            <a:pathLst>
              <a:path w="2411611" h="331597">
                <a:moveTo>
                  <a:pt x="0" y="0"/>
                </a:moveTo>
                <a:lnTo>
                  <a:pt x="2411611" y="0"/>
                </a:lnTo>
                <a:lnTo>
                  <a:pt x="2411611" y="331597"/>
                </a:lnTo>
                <a:lnTo>
                  <a:pt x="0" y="3315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409085" y="9201514"/>
            <a:ext cx="3930451" cy="216175"/>
          </a:xfrm>
          <a:custGeom>
            <a:avLst/>
            <a:gdLst/>
            <a:ahLst/>
            <a:cxnLst/>
            <a:rect l="l" t="t" r="r" b="b"/>
            <a:pathLst>
              <a:path w="3930451" h="216175">
                <a:moveTo>
                  <a:pt x="0" y="0"/>
                </a:moveTo>
                <a:lnTo>
                  <a:pt x="3930451" y="0"/>
                </a:lnTo>
                <a:lnTo>
                  <a:pt x="3930451" y="216175"/>
                </a:lnTo>
                <a:lnTo>
                  <a:pt x="0" y="2161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122111" y="423298"/>
            <a:ext cx="5534099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 Bold"/>
              </a:rPr>
              <a:t>AUTRES POSITIONS DES PIEDS, À DROITE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358640" y="9400468"/>
            <a:ext cx="2959348" cy="234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07"/>
              </a:lnSpc>
            </a:pPr>
            <a:r>
              <a:rPr lang="en-US" sz="1362" b="1" dirty="0">
                <a:solidFill>
                  <a:srgbClr val="000000"/>
                </a:solidFill>
                <a:latin typeface="Montserrat Heavy"/>
              </a:rPr>
              <a:t>ORGANISATION DES POSITIONS</a:t>
            </a:r>
          </a:p>
        </p:txBody>
      </p:sp>
      <p:sp>
        <p:nvSpPr>
          <p:cNvPr id="10" name="Freeform 10"/>
          <p:cNvSpPr/>
          <p:nvPr/>
        </p:nvSpPr>
        <p:spPr>
          <a:xfrm>
            <a:off x="2793805" y="821141"/>
            <a:ext cx="2184790" cy="6927462"/>
          </a:xfrm>
          <a:custGeom>
            <a:avLst/>
            <a:gdLst/>
            <a:ahLst/>
            <a:cxnLst/>
            <a:rect l="l" t="t" r="r" b="b"/>
            <a:pathLst>
              <a:path w="2184790" h="6927462">
                <a:moveTo>
                  <a:pt x="0" y="0"/>
                </a:moveTo>
                <a:lnTo>
                  <a:pt x="2184790" y="0"/>
                </a:lnTo>
                <a:lnTo>
                  <a:pt x="2184790" y="6927462"/>
                </a:lnTo>
                <a:lnTo>
                  <a:pt x="0" y="69274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18709" r="-244982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54600" y="0"/>
            <a:ext cx="17881600" cy="10058400"/>
          </a:xfrm>
          <a:custGeom>
            <a:avLst/>
            <a:gdLst/>
            <a:ahLst/>
            <a:cxnLst/>
            <a:rect l="l" t="t" r="r" b="b"/>
            <a:pathLst>
              <a:path w="17881600" h="10058400">
                <a:moveTo>
                  <a:pt x="0" y="0"/>
                </a:moveTo>
                <a:lnTo>
                  <a:pt x="17881600" y="0"/>
                </a:lnTo>
                <a:lnTo>
                  <a:pt x="17881600" y="10058400"/>
                </a:lnTo>
                <a:lnTo>
                  <a:pt x="0" y="10058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 t="-47862" r="-18178" b="-6223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81876" y="8117680"/>
            <a:ext cx="6821648" cy="683441"/>
            <a:chOff x="0" y="0"/>
            <a:chExt cx="6985595" cy="6998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85595" cy="699867"/>
            </a:xfrm>
            <a:custGeom>
              <a:avLst/>
              <a:gdLst/>
              <a:ahLst/>
              <a:cxnLst/>
              <a:rect l="l" t="t" r="r" b="b"/>
              <a:pathLst>
                <a:path w="6985595" h="699867">
                  <a:moveTo>
                    <a:pt x="203200" y="0"/>
                  </a:moveTo>
                  <a:lnTo>
                    <a:pt x="6985595" y="0"/>
                  </a:lnTo>
                  <a:lnTo>
                    <a:pt x="6782395" y="699867"/>
                  </a:lnTo>
                  <a:lnTo>
                    <a:pt x="0" y="69986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36BC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47625"/>
              <a:ext cx="6782395" cy="747492"/>
            </a:xfrm>
            <a:prstGeom prst="rect">
              <a:avLst/>
            </a:prstGeom>
          </p:spPr>
          <p:txBody>
            <a:bodyPr lIns="21590" tIns="21590" rIns="21590" bIns="21590" rtlCol="0" anchor="ctr"/>
            <a:lstStyle/>
            <a:p>
              <a:pPr marL="0" lvl="0" indent="0"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dirty="0">
                  <a:solidFill>
                    <a:srgbClr val="000000"/>
                  </a:solidFill>
                  <a:latin typeface="Montserrat Bold"/>
                </a:rPr>
                <a:t>2</a:t>
              </a:r>
              <a:r>
                <a:rPr lang="en-US" sz="2799" baseline="30000" dirty="0">
                  <a:solidFill>
                    <a:srgbClr val="000000"/>
                  </a:solidFill>
                  <a:latin typeface="Montserrat Bold"/>
                </a:rPr>
                <a:t>e</a:t>
              </a:r>
              <a:r>
                <a:rPr lang="en-US" sz="2799" dirty="0">
                  <a:solidFill>
                    <a:srgbClr val="000000"/>
                  </a:solidFill>
                  <a:latin typeface="Montserrat Bold"/>
                </a:rPr>
                <a:t> position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456476" y="9111492"/>
            <a:ext cx="2411611" cy="331597"/>
          </a:xfrm>
          <a:custGeom>
            <a:avLst/>
            <a:gdLst/>
            <a:ahLst/>
            <a:cxnLst/>
            <a:rect l="l" t="t" r="r" b="b"/>
            <a:pathLst>
              <a:path w="2411611" h="331597">
                <a:moveTo>
                  <a:pt x="0" y="0"/>
                </a:moveTo>
                <a:lnTo>
                  <a:pt x="2411611" y="0"/>
                </a:lnTo>
                <a:lnTo>
                  <a:pt x="2411611" y="331597"/>
                </a:lnTo>
                <a:lnTo>
                  <a:pt x="0" y="3315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409085" y="9201514"/>
            <a:ext cx="3930451" cy="216175"/>
          </a:xfrm>
          <a:custGeom>
            <a:avLst/>
            <a:gdLst/>
            <a:ahLst/>
            <a:cxnLst/>
            <a:rect l="l" t="t" r="r" b="b"/>
            <a:pathLst>
              <a:path w="3930451" h="216175">
                <a:moveTo>
                  <a:pt x="0" y="0"/>
                </a:moveTo>
                <a:lnTo>
                  <a:pt x="3930451" y="0"/>
                </a:lnTo>
                <a:lnTo>
                  <a:pt x="3930451" y="216175"/>
                </a:lnTo>
                <a:lnTo>
                  <a:pt x="0" y="2161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685804" y="423298"/>
            <a:ext cx="6406712" cy="339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 Bold"/>
              </a:rPr>
              <a:t>POSITIONS DES PIEDS EN PARALLÈLE À DROITE</a:t>
            </a:r>
          </a:p>
        </p:txBody>
      </p:sp>
      <p:sp>
        <p:nvSpPr>
          <p:cNvPr id="10" name="Freeform 10"/>
          <p:cNvSpPr/>
          <p:nvPr/>
        </p:nvSpPr>
        <p:spPr>
          <a:xfrm>
            <a:off x="2895527" y="1790220"/>
            <a:ext cx="1994345" cy="5838595"/>
          </a:xfrm>
          <a:custGeom>
            <a:avLst/>
            <a:gdLst/>
            <a:ahLst/>
            <a:cxnLst/>
            <a:rect l="l" t="t" r="r" b="b"/>
            <a:pathLst>
              <a:path w="1994345" h="5838595">
                <a:moveTo>
                  <a:pt x="0" y="0"/>
                </a:moveTo>
                <a:lnTo>
                  <a:pt x="1994345" y="0"/>
                </a:lnTo>
                <a:lnTo>
                  <a:pt x="1994345" y="5838595"/>
                </a:lnTo>
                <a:lnTo>
                  <a:pt x="0" y="583859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60100" t="-11919" r="-257967" b="-683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F67428-80B9-FFB1-4875-4874CD30EF03}"/>
              </a:ext>
            </a:extLst>
          </p:cNvPr>
          <p:cNvSpPr txBox="1"/>
          <p:nvPr/>
        </p:nvSpPr>
        <p:spPr>
          <a:xfrm>
            <a:off x="4358640" y="9400468"/>
            <a:ext cx="2959348" cy="234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07"/>
              </a:lnSpc>
            </a:pPr>
            <a:r>
              <a:rPr lang="en-US" sz="1362" b="1" dirty="0">
                <a:solidFill>
                  <a:srgbClr val="000000"/>
                </a:solidFill>
                <a:latin typeface="Montserrat Heavy"/>
              </a:rPr>
              <a:t>ORGANISATION DES POSITIONS</a:t>
            </a:r>
          </a:p>
        </p:txBody>
      </p:sp>
    </p:spTree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54600" y="0"/>
            <a:ext cx="17881600" cy="10058400"/>
          </a:xfrm>
          <a:custGeom>
            <a:avLst/>
            <a:gdLst/>
            <a:ahLst/>
            <a:cxnLst/>
            <a:rect l="l" t="t" r="r" b="b"/>
            <a:pathLst>
              <a:path w="17881600" h="10058400">
                <a:moveTo>
                  <a:pt x="0" y="0"/>
                </a:moveTo>
                <a:lnTo>
                  <a:pt x="17881600" y="0"/>
                </a:lnTo>
                <a:lnTo>
                  <a:pt x="17881600" y="10058400"/>
                </a:lnTo>
                <a:lnTo>
                  <a:pt x="0" y="10058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 t="-47862" r="-18178" b="-6223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81876" y="8117680"/>
            <a:ext cx="6821648" cy="683441"/>
            <a:chOff x="0" y="0"/>
            <a:chExt cx="6985595" cy="6998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85595" cy="699867"/>
            </a:xfrm>
            <a:custGeom>
              <a:avLst/>
              <a:gdLst/>
              <a:ahLst/>
              <a:cxnLst/>
              <a:rect l="l" t="t" r="r" b="b"/>
              <a:pathLst>
                <a:path w="6985595" h="699867">
                  <a:moveTo>
                    <a:pt x="203200" y="0"/>
                  </a:moveTo>
                  <a:lnTo>
                    <a:pt x="6985595" y="0"/>
                  </a:lnTo>
                  <a:lnTo>
                    <a:pt x="6782395" y="699867"/>
                  </a:lnTo>
                  <a:lnTo>
                    <a:pt x="0" y="69986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36BC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47625"/>
              <a:ext cx="6782395" cy="747492"/>
            </a:xfrm>
            <a:prstGeom prst="rect">
              <a:avLst/>
            </a:prstGeom>
          </p:spPr>
          <p:txBody>
            <a:bodyPr lIns="21590" tIns="21590" rIns="21590" bIns="21590" rtlCol="0" anchor="ctr"/>
            <a:lstStyle/>
            <a:p>
              <a:pPr marL="0" lvl="0" indent="0"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>
                  <a:solidFill>
                    <a:srgbClr val="000000"/>
                  </a:solidFill>
                  <a:latin typeface="Montserrat Bold"/>
                </a:rPr>
                <a:t>Fente seconde en ouverture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456476" y="9111492"/>
            <a:ext cx="2411611" cy="331597"/>
          </a:xfrm>
          <a:custGeom>
            <a:avLst/>
            <a:gdLst/>
            <a:ahLst/>
            <a:cxnLst/>
            <a:rect l="l" t="t" r="r" b="b"/>
            <a:pathLst>
              <a:path w="2411611" h="331597">
                <a:moveTo>
                  <a:pt x="0" y="0"/>
                </a:moveTo>
                <a:lnTo>
                  <a:pt x="2411611" y="0"/>
                </a:lnTo>
                <a:lnTo>
                  <a:pt x="2411611" y="331597"/>
                </a:lnTo>
                <a:lnTo>
                  <a:pt x="0" y="3315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409085" y="9201514"/>
            <a:ext cx="3930451" cy="216175"/>
          </a:xfrm>
          <a:custGeom>
            <a:avLst/>
            <a:gdLst/>
            <a:ahLst/>
            <a:cxnLst/>
            <a:rect l="l" t="t" r="r" b="b"/>
            <a:pathLst>
              <a:path w="3930451" h="216175">
                <a:moveTo>
                  <a:pt x="0" y="0"/>
                </a:moveTo>
                <a:lnTo>
                  <a:pt x="3930451" y="0"/>
                </a:lnTo>
                <a:lnTo>
                  <a:pt x="3930451" y="216175"/>
                </a:lnTo>
                <a:lnTo>
                  <a:pt x="0" y="2161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122111" y="423298"/>
            <a:ext cx="5534099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 Bold"/>
              </a:rPr>
              <a:t>AUTRES POSITIONS DES PIEDS, À DROITE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358640" y="9400468"/>
            <a:ext cx="2959348" cy="234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07"/>
              </a:lnSpc>
            </a:pPr>
            <a:r>
              <a:rPr lang="en-US" sz="1362" b="1" dirty="0">
                <a:solidFill>
                  <a:srgbClr val="000000"/>
                </a:solidFill>
                <a:latin typeface="Montserrat Heavy"/>
              </a:rPr>
              <a:t>ORGANISATION DES POSITIONS</a:t>
            </a:r>
          </a:p>
        </p:txBody>
      </p:sp>
      <p:sp>
        <p:nvSpPr>
          <p:cNvPr id="10" name="Freeform 10"/>
          <p:cNvSpPr/>
          <p:nvPr/>
        </p:nvSpPr>
        <p:spPr>
          <a:xfrm>
            <a:off x="777240" y="1759358"/>
            <a:ext cx="6202757" cy="5858467"/>
          </a:xfrm>
          <a:custGeom>
            <a:avLst/>
            <a:gdLst/>
            <a:ahLst/>
            <a:cxnLst/>
            <a:rect l="l" t="t" r="r" b="b"/>
            <a:pathLst>
              <a:path w="6202757" h="5858467">
                <a:moveTo>
                  <a:pt x="0" y="0"/>
                </a:moveTo>
                <a:lnTo>
                  <a:pt x="6202757" y="0"/>
                </a:lnTo>
                <a:lnTo>
                  <a:pt x="6202757" y="5858467"/>
                </a:lnTo>
                <a:lnTo>
                  <a:pt x="0" y="58584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1071" t="-23752" r="-60821" b="-8397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54600" y="0"/>
            <a:ext cx="17881600" cy="10058400"/>
          </a:xfrm>
          <a:custGeom>
            <a:avLst/>
            <a:gdLst/>
            <a:ahLst/>
            <a:cxnLst/>
            <a:rect l="l" t="t" r="r" b="b"/>
            <a:pathLst>
              <a:path w="17881600" h="10058400">
                <a:moveTo>
                  <a:pt x="0" y="0"/>
                </a:moveTo>
                <a:lnTo>
                  <a:pt x="17881600" y="0"/>
                </a:lnTo>
                <a:lnTo>
                  <a:pt x="17881600" y="10058400"/>
                </a:lnTo>
                <a:lnTo>
                  <a:pt x="0" y="10058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 t="-47862" r="-18178" b="-6223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81876" y="8117680"/>
            <a:ext cx="6821648" cy="683441"/>
            <a:chOff x="0" y="0"/>
            <a:chExt cx="6985595" cy="6998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85595" cy="699867"/>
            </a:xfrm>
            <a:custGeom>
              <a:avLst/>
              <a:gdLst/>
              <a:ahLst/>
              <a:cxnLst/>
              <a:rect l="l" t="t" r="r" b="b"/>
              <a:pathLst>
                <a:path w="6985595" h="699867">
                  <a:moveTo>
                    <a:pt x="203200" y="0"/>
                  </a:moveTo>
                  <a:lnTo>
                    <a:pt x="6985595" y="0"/>
                  </a:lnTo>
                  <a:lnTo>
                    <a:pt x="6782395" y="699867"/>
                  </a:lnTo>
                  <a:lnTo>
                    <a:pt x="0" y="69986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36BC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47625"/>
              <a:ext cx="6782395" cy="747492"/>
            </a:xfrm>
            <a:prstGeom prst="rect">
              <a:avLst/>
            </a:prstGeom>
          </p:spPr>
          <p:txBody>
            <a:bodyPr lIns="21590" tIns="21590" rIns="21590" bIns="21590" rtlCol="0" anchor="ctr"/>
            <a:lstStyle/>
            <a:p>
              <a:pPr marL="0" lvl="0" indent="0"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>
                  <a:solidFill>
                    <a:srgbClr val="000000"/>
                  </a:solidFill>
                  <a:latin typeface="Montserrat Bold"/>
                </a:rPr>
                <a:t>Fente devant en ouverture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456476" y="9111492"/>
            <a:ext cx="2411611" cy="331597"/>
          </a:xfrm>
          <a:custGeom>
            <a:avLst/>
            <a:gdLst/>
            <a:ahLst/>
            <a:cxnLst/>
            <a:rect l="l" t="t" r="r" b="b"/>
            <a:pathLst>
              <a:path w="2411611" h="331597">
                <a:moveTo>
                  <a:pt x="0" y="0"/>
                </a:moveTo>
                <a:lnTo>
                  <a:pt x="2411611" y="0"/>
                </a:lnTo>
                <a:lnTo>
                  <a:pt x="2411611" y="331597"/>
                </a:lnTo>
                <a:lnTo>
                  <a:pt x="0" y="3315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409085" y="9201514"/>
            <a:ext cx="3930451" cy="216175"/>
          </a:xfrm>
          <a:custGeom>
            <a:avLst/>
            <a:gdLst/>
            <a:ahLst/>
            <a:cxnLst/>
            <a:rect l="l" t="t" r="r" b="b"/>
            <a:pathLst>
              <a:path w="3930451" h="216175">
                <a:moveTo>
                  <a:pt x="0" y="0"/>
                </a:moveTo>
                <a:lnTo>
                  <a:pt x="3930451" y="0"/>
                </a:lnTo>
                <a:lnTo>
                  <a:pt x="3930451" y="216175"/>
                </a:lnTo>
                <a:lnTo>
                  <a:pt x="0" y="2161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122111" y="423298"/>
            <a:ext cx="5534099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 Bold"/>
              </a:rPr>
              <a:t>AUTRES POSITIONS DES PIEDS, À DROITE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358640" y="9400468"/>
            <a:ext cx="2959348" cy="234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07"/>
              </a:lnSpc>
            </a:pPr>
            <a:r>
              <a:rPr lang="en-US" sz="1362" b="1" dirty="0">
                <a:solidFill>
                  <a:srgbClr val="000000"/>
                </a:solidFill>
                <a:latin typeface="Montserrat Heavy"/>
              </a:rPr>
              <a:t>ORGANISATION DES POSITIONS</a:t>
            </a:r>
          </a:p>
        </p:txBody>
      </p:sp>
      <p:sp>
        <p:nvSpPr>
          <p:cNvPr id="10" name="Freeform 10"/>
          <p:cNvSpPr/>
          <p:nvPr/>
        </p:nvSpPr>
        <p:spPr>
          <a:xfrm>
            <a:off x="637068" y="1781674"/>
            <a:ext cx="6305578" cy="5942426"/>
          </a:xfrm>
          <a:custGeom>
            <a:avLst/>
            <a:gdLst/>
            <a:ahLst/>
            <a:cxnLst/>
            <a:rect l="l" t="t" r="r" b="b"/>
            <a:pathLst>
              <a:path w="6305578" h="5942426">
                <a:moveTo>
                  <a:pt x="0" y="0"/>
                </a:moveTo>
                <a:lnTo>
                  <a:pt x="6305577" y="0"/>
                </a:lnTo>
                <a:lnTo>
                  <a:pt x="6305577" y="5942426"/>
                </a:lnTo>
                <a:lnTo>
                  <a:pt x="0" y="59424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7960" t="-23975" r="-60662" b="-6515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54600" y="0"/>
            <a:ext cx="17881600" cy="10058400"/>
          </a:xfrm>
          <a:custGeom>
            <a:avLst/>
            <a:gdLst/>
            <a:ahLst/>
            <a:cxnLst/>
            <a:rect l="l" t="t" r="r" b="b"/>
            <a:pathLst>
              <a:path w="17881600" h="10058400">
                <a:moveTo>
                  <a:pt x="0" y="0"/>
                </a:moveTo>
                <a:lnTo>
                  <a:pt x="17881600" y="0"/>
                </a:lnTo>
                <a:lnTo>
                  <a:pt x="17881600" y="10058400"/>
                </a:lnTo>
                <a:lnTo>
                  <a:pt x="0" y="10058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 t="-47862" r="-18178" b="-6223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81876" y="8117680"/>
            <a:ext cx="6821648" cy="683441"/>
            <a:chOff x="0" y="0"/>
            <a:chExt cx="6985595" cy="6998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85595" cy="699867"/>
            </a:xfrm>
            <a:custGeom>
              <a:avLst/>
              <a:gdLst/>
              <a:ahLst/>
              <a:cxnLst/>
              <a:rect l="l" t="t" r="r" b="b"/>
              <a:pathLst>
                <a:path w="6985595" h="699867">
                  <a:moveTo>
                    <a:pt x="203200" y="0"/>
                  </a:moveTo>
                  <a:lnTo>
                    <a:pt x="6985595" y="0"/>
                  </a:lnTo>
                  <a:lnTo>
                    <a:pt x="6782395" y="699867"/>
                  </a:lnTo>
                  <a:lnTo>
                    <a:pt x="0" y="69986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36BC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47625"/>
              <a:ext cx="6782395" cy="747492"/>
            </a:xfrm>
            <a:prstGeom prst="rect">
              <a:avLst/>
            </a:prstGeom>
          </p:spPr>
          <p:txBody>
            <a:bodyPr lIns="21590" tIns="21590" rIns="21590" bIns="21590" rtlCol="0" anchor="ctr"/>
            <a:lstStyle/>
            <a:p>
              <a:pPr marL="0" lvl="0" indent="0"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>
                  <a:solidFill>
                    <a:srgbClr val="000000"/>
                  </a:solidFill>
                  <a:latin typeface="Montserrat Bold"/>
                </a:rPr>
                <a:t>Fente derrière en ouverture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456476" y="9111492"/>
            <a:ext cx="2411611" cy="331597"/>
          </a:xfrm>
          <a:custGeom>
            <a:avLst/>
            <a:gdLst/>
            <a:ahLst/>
            <a:cxnLst/>
            <a:rect l="l" t="t" r="r" b="b"/>
            <a:pathLst>
              <a:path w="2411611" h="331597">
                <a:moveTo>
                  <a:pt x="0" y="0"/>
                </a:moveTo>
                <a:lnTo>
                  <a:pt x="2411611" y="0"/>
                </a:lnTo>
                <a:lnTo>
                  <a:pt x="2411611" y="331597"/>
                </a:lnTo>
                <a:lnTo>
                  <a:pt x="0" y="3315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409085" y="9201514"/>
            <a:ext cx="3930451" cy="216175"/>
          </a:xfrm>
          <a:custGeom>
            <a:avLst/>
            <a:gdLst/>
            <a:ahLst/>
            <a:cxnLst/>
            <a:rect l="l" t="t" r="r" b="b"/>
            <a:pathLst>
              <a:path w="3930451" h="216175">
                <a:moveTo>
                  <a:pt x="0" y="0"/>
                </a:moveTo>
                <a:lnTo>
                  <a:pt x="3930451" y="0"/>
                </a:lnTo>
                <a:lnTo>
                  <a:pt x="3930451" y="216175"/>
                </a:lnTo>
                <a:lnTo>
                  <a:pt x="0" y="2161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122111" y="423298"/>
            <a:ext cx="5534099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 Bold"/>
              </a:rPr>
              <a:t>AUTRES POSITIONS DES PIEDS, À DROITE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358640" y="9400468"/>
            <a:ext cx="2959348" cy="234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07"/>
              </a:lnSpc>
            </a:pPr>
            <a:r>
              <a:rPr lang="en-US" sz="1362" b="1" dirty="0">
                <a:solidFill>
                  <a:srgbClr val="000000"/>
                </a:solidFill>
                <a:latin typeface="Montserrat Heavy"/>
              </a:rPr>
              <a:t>ORGANISATION DES POSITIONS</a:t>
            </a:r>
          </a:p>
        </p:txBody>
      </p:sp>
      <p:sp>
        <p:nvSpPr>
          <p:cNvPr id="10" name="Freeform 10"/>
          <p:cNvSpPr/>
          <p:nvPr/>
        </p:nvSpPr>
        <p:spPr>
          <a:xfrm>
            <a:off x="981576" y="1818346"/>
            <a:ext cx="5822248" cy="5917311"/>
          </a:xfrm>
          <a:custGeom>
            <a:avLst/>
            <a:gdLst/>
            <a:ahLst/>
            <a:cxnLst/>
            <a:rect l="l" t="t" r="r" b="b"/>
            <a:pathLst>
              <a:path w="5822248" h="5917311">
                <a:moveTo>
                  <a:pt x="0" y="0"/>
                </a:moveTo>
                <a:lnTo>
                  <a:pt x="5822247" y="0"/>
                </a:lnTo>
                <a:lnTo>
                  <a:pt x="5822247" y="5917310"/>
                </a:lnTo>
                <a:lnTo>
                  <a:pt x="0" y="59173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0323" t="-22809" r="-61569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54600" y="0"/>
            <a:ext cx="17881600" cy="10058400"/>
          </a:xfrm>
          <a:custGeom>
            <a:avLst/>
            <a:gdLst/>
            <a:ahLst/>
            <a:cxnLst/>
            <a:rect l="l" t="t" r="r" b="b"/>
            <a:pathLst>
              <a:path w="17881600" h="10058400">
                <a:moveTo>
                  <a:pt x="0" y="0"/>
                </a:moveTo>
                <a:lnTo>
                  <a:pt x="17881600" y="0"/>
                </a:lnTo>
                <a:lnTo>
                  <a:pt x="17881600" y="10058400"/>
                </a:lnTo>
                <a:lnTo>
                  <a:pt x="0" y="10058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 t="-47862" r="-18178" b="-6223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81876" y="8117680"/>
            <a:ext cx="6821648" cy="683441"/>
            <a:chOff x="0" y="0"/>
            <a:chExt cx="6985595" cy="6998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85595" cy="699867"/>
            </a:xfrm>
            <a:custGeom>
              <a:avLst/>
              <a:gdLst/>
              <a:ahLst/>
              <a:cxnLst/>
              <a:rect l="l" t="t" r="r" b="b"/>
              <a:pathLst>
                <a:path w="6985595" h="699867">
                  <a:moveTo>
                    <a:pt x="203200" y="0"/>
                  </a:moveTo>
                  <a:lnTo>
                    <a:pt x="6985595" y="0"/>
                  </a:lnTo>
                  <a:lnTo>
                    <a:pt x="6782395" y="699867"/>
                  </a:lnTo>
                  <a:lnTo>
                    <a:pt x="0" y="69986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36BC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47625"/>
              <a:ext cx="6782395" cy="747492"/>
            </a:xfrm>
            <a:prstGeom prst="rect">
              <a:avLst/>
            </a:prstGeom>
          </p:spPr>
          <p:txBody>
            <a:bodyPr lIns="21590" tIns="21590" rIns="21590" bIns="21590" rtlCol="0" anchor="ctr"/>
            <a:lstStyle/>
            <a:p>
              <a:pPr marL="0" lvl="0" indent="0"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>
                  <a:solidFill>
                    <a:srgbClr val="000000"/>
                  </a:solidFill>
                  <a:latin typeface="Montserrat Bold"/>
                </a:rPr>
                <a:t>Position de détente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456476" y="9111492"/>
            <a:ext cx="2411611" cy="331597"/>
          </a:xfrm>
          <a:custGeom>
            <a:avLst/>
            <a:gdLst/>
            <a:ahLst/>
            <a:cxnLst/>
            <a:rect l="l" t="t" r="r" b="b"/>
            <a:pathLst>
              <a:path w="2411611" h="331597">
                <a:moveTo>
                  <a:pt x="0" y="0"/>
                </a:moveTo>
                <a:lnTo>
                  <a:pt x="2411611" y="0"/>
                </a:lnTo>
                <a:lnTo>
                  <a:pt x="2411611" y="331597"/>
                </a:lnTo>
                <a:lnTo>
                  <a:pt x="0" y="3315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409085" y="9201514"/>
            <a:ext cx="3930451" cy="216175"/>
          </a:xfrm>
          <a:custGeom>
            <a:avLst/>
            <a:gdLst/>
            <a:ahLst/>
            <a:cxnLst/>
            <a:rect l="l" t="t" r="r" b="b"/>
            <a:pathLst>
              <a:path w="3930451" h="216175">
                <a:moveTo>
                  <a:pt x="0" y="0"/>
                </a:moveTo>
                <a:lnTo>
                  <a:pt x="3930451" y="0"/>
                </a:lnTo>
                <a:lnTo>
                  <a:pt x="3930451" y="216175"/>
                </a:lnTo>
                <a:lnTo>
                  <a:pt x="0" y="2161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122111" y="423298"/>
            <a:ext cx="5534099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 Bold"/>
              </a:rPr>
              <a:t>AUTRES POSITIONS DES PIEDS, À DROITE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358640" y="9400468"/>
            <a:ext cx="2959348" cy="234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07"/>
              </a:lnSpc>
            </a:pPr>
            <a:r>
              <a:rPr lang="en-US" sz="1362" b="1" dirty="0">
                <a:solidFill>
                  <a:srgbClr val="000000"/>
                </a:solidFill>
                <a:latin typeface="Montserrat Heavy"/>
              </a:rPr>
              <a:t>ORGANISATION DES POSITIONS</a:t>
            </a:r>
          </a:p>
        </p:txBody>
      </p:sp>
      <p:sp>
        <p:nvSpPr>
          <p:cNvPr id="10" name="Freeform 10"/>
          <p:cNvSpPr/>
          <p:nvPr/>
        </p:nvSpPr>
        <p:spPr>
          <a:xfrm>
            <a:off x="834390" y="3232505"/>
            <a:ext cx="6259717" cy="2867438"/>
          </a:xfrm>
          <a:custGeom>
            <a:avLst/>
            <a:gdLst/>
            <a:ahLst/>
            <a:cxnLst/>
            <a:rect l="l" t="t" r="r" b="b"/>
            <a:pathLst>
              <a:path w="6259717" h="2867438">
                <a:moveTo>
                  <a:pt x="0" y="0"/>
                </a:moveTo>
                <a:lnTo>
                  <a:pt x="6259717" y="0"/>
                </a:lnTo>
                <a:lnTo>
                  <a:pt x="6259717" y="2867438"/>
                </a:lnTo>
                <a:lnTo>
                  <a:pt x="0" y="28674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6272" t="-150492" r="-68838" b="-50492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54600" y="0"/>
            <a:ext cx="17881600" cy="10058400"/>
          </a:xfrm>
          <a:custGeom>
            <a:avLst/>
            <a:gdLst/>
            <a:ahLst/>
            <a:cxnLst/>
            <a:rect l="l" t="t" r="r" b="b"/>
            <a:pathLst>
              <a:path w="17881600" h="10058400">
                <a:moveTo>
                  <a:pt x="0" y="0"/>
                </a:moveTo>
                <a:lnTo>
                  <a:pt x="17881600" y="0"/>
                </a:lnTo>
                <a:lnTo>
                  <a:pt x="17881600" y="10058400"/>
                </a:lnTo>
                <a:lnTo>
                  <a:pt x="0" y="10058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 t="-47862" r="-18178" b="-6223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81876" y="8117680"/>
            <a:ext cx="6821648" cy="683441"/>
            <a:chOff x="0" y="0"/>
            <a:chExt cx="6985595" cy="6998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85595" cy="699867"/>
            </a:xfrm>
            <a:custGeom>
              <a:avLst/>
              <a:gdLst/>
              <a:ahLst/>
              <a:cxnLst/>
              <a:rect l="l" t="t" r="r" b="b"/>
              <a:pathLst>
                <a:path w="6985595" h="699867">
                  <a:moveTo>
                    <a:pt x="203200" y="0"/>
                  </a:moveTo>
                  <a:lnTo>
                    <a:pt x="6985595" y="0"/>
                  </a:lnTo>
                  <a:lnTo>
                    <a:pt x="6782395" y="699867"/>
                  </a:lnTo>
                  <a:lnTo>
                    <a:pt x="0" y="69986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36BC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47625"/>
              <a:ext cx="6782395" cy="747492"/>
            </a:xfrm>
            <a:prstGeom prst="rect">
              <a:avLst/>
            </a:prstGeom>
          </p:spPr>
          <p:txBody>
            <a:bodyPr lIns="21590" tIns="21590" rIns="21590" bIns="21590" rtlCol="0" anchor="ctr"/>
            <a:lstStyle/>
            <a:p>
              <a:pPr marL="0" lvl="0" indent="0"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>
                  <a:solidFill>
                    <a:srgbClr val="000000"/>
                  </a:solidFill>
                  <a:latin typeface="Montserrat Bold"/>
                </a:rPr>
                <a:t>À quatre pattes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456476" y="9111492"/>
            <a:ext cx="2411611" cy="331597"/>
          </a:xfrm>
          <a:custGeom>
            <a:avLst/>
            <a:gdLst/>
            <a:ahLst/>
            <a:cxnLst/>
            <a:rect l="l" t="t" r="r" b="b"/>
            <a:pathLst>
              <a:path w="2411611" h="331597">
                <a:moveTo>
                  <a:pt x="0" y="0"/>
                </a:moveTo>
                <a:lnTo>
                  <a:pt x="2411611" y="0"/>
                </a:lnTo>
                <a:lnTo>
                  <a:pt x="2411611" y="331597"/>
                </a:lnTo>
                <a:lnTo>
                  <a:pt x="0" y="3315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409085" y="9201514"/>
            <a:ext cx="3930451" cy="216175"/>
          </a:xfrm>
          <a:custGeom>
            <a:avLst/>
            <a:gdLst/>
            <a:ahLst/>
            <a:cxnLst/>
            <a:rect l="l" t="t" r="r" b="b"/>
            <a:pathLst>
              <a:path w="3930451" h="216175">
                <a:moveTo>
                  <a:pt x="0" y="0"/>
                </a:moveTo>
                <a:lnTo>
                  <a:pt x="3930451" y="0"/>
                </a:lnTo>
                <a:lnTo>
                  <a:pt x="3930451" y="216175"/>
                </a:lnTo>
                <a:lnTo>
                  <a:pt x="0" y="2161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122111" y="423298"/>
            <a:ext cx="5534099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 Bold"/>
              </a:rPr>
              <a:t>AUTRES POSITIONS DES PIEDS, À DROITE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358640" y="9400468"/>
            <a:ext cx="2959348" cy="234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07"/>
              </a:lnSpc>
            </a:pPr>
            <a:r>
              <a:rPr lang="en-US" sz="1362" b="1" dirty="0">
                <a:solidFill>
                  <a:srgbClr val="000000"/>
                </a:solidFill>
                <a:latin typeface="Montserrat Heavy"/>
              </a:rPr>
              <a:t>ORGANISATION DES POSITIONS</a:t>
            </a:r>
          </a:p>
        </p:txBody>
      </p:sp>
      <p:sp>
        <p:nvSpPr>
          <p:cNvPr id="10" name="Freeform 10"/>
          <p:cNvSpPr/>
          <p:nvPr/>
        </p:nvSpPr>
        <p:spPr>
          <a:xfrm>
            <a:off x="990426" y="2924928"/>
            <a:ext cx="5913890" cy="3482592"/>
          </a:xfrm>
          <a:custGeom>
            <a:avLst/>
            <a:gdLst/>
            <a:ahLst/>
            <a:cxnLst/>
            <a:rect l="l" t="t" r="r" b="b"/>
            <a:pathLst>
              <a:path w="5913890" h="3482592">
                <a:moveTo>
                  <a:pt x="0" y="0"/>
                </a:moveTo>
                <a:lnTo>
                  <a:pt x="5913890" y="0"/>
                </a:lnTo>
                <a:lnTo>
                  <a:pt x="5913890" y="3482592"/>
                </a:lnTo>
                <a:lnTo>
                  <a:pt x="0" y="34825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93428" t="-117540" r="-82875" b="-46383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54600" y="0"/>
            <a:ext cx="17881600" cy="10058400"/>
          </a:xfrm>
          <a:custGeom>
            <a:avLst/>
            <a:gdLst/>
            <a:ahLst/>
            <a:cxnLst/>
            <a:rect l="l" t="t" r="r" b="b"/>
            <a:pathLst>
              <a:path w="17881600" h="10058400">
                <a:moveTo>
                  <a:pt x="0" y="0"/>
                </a:moveTo>
                <a:lnTo>
                  <a:pt x="17881600" y="0"/>
                </a:lnTo>
                <a:lnTo>
                  <a:pt x="17881600" y="10058400"/>
                </a:lnTo>
                <a:lnTo>
                  <a:pt x="0" y="10058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 t="-47862" r="-18178" b="-6223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81876" y="8117680"/>
            <a:ext cx="6821648" cy="683441"/>
            <a:chOff x="0" y="0"/>
            <a:chExt cx="6985595" cy="6998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85595" cy="699867"/>
            </a:xfrm>
            <a:custGeom>
              <a:avLst/>
              <a:gdLst/>
              <a:ahLst/>
              <a:cxnLst/>
              <a:rect l="l" t="t" r="r" b="b"/>
              <a:pathLst>
                <a:path w="6985595" h="699867">
                  <a:moveTo>
                    <a:pt x="203200" y="0"/>
                  </a:moveTo>
                  <a:lnTo>
                    <a:pt x="6985595" y="0"/>
                  </a:lnTo>
                  <a:lnTo>
                    <a:pt x="6782395" y="699867"/>
                  </a:lnTo>
                  <a:lnTo>
                    <a:pt x="0" y="69986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36BC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47625"/>
              <a:ext cx="6782395" cy="747492"/>
            </a:xfrm>
            <a:prstGeom prst="rect">
              <a:avLst/>
            </a:prstGeom>
          </p:spPr>
          <p:txBody>
            <a:bodyPr lIns="21590" tIns="21590" rIns="21590" bIns="21590" rtlCol="0" anchor="ctr"/>
            <a:lstStyle/>
            <a:p>
              <a:pPr marL="0" lvl="0" indent="0"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>
                  <a:solidFill>
                    <a:srgbClr val="000000"/>
                  </a:solidFill>
                  <a:latin typeface="Montserrat Bold"/>
                </a:rPr>
                <a:t>Position de l’ours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456476" y="9111492"/>
            <a:ext cx="2411611" cy="331597"/>
          </a:xfrm>
          <a:custGeom>
            <a:avLst/>
            <a:gdLst/>
            <a:ahLst/>
            <a:cxnLst/>
            <a:rect l="l" t="t" r="r" b="b"/>
            <a:pathLst>
              <a:path w="2411611" h="331597">
                <a:moveTo>
                  <a:pt x="0" y="0"/>
                </a:moveTo>
                <a:lnTo>
                  <a:pt x="2411611" y="0"/>
                </a:lnTo>
                <a:lnTo>
                  <a:pt x="2411611" y="331597"/>
                </a:lnTo>
                <a:lnTo>
                  <a:pt x="0" y="3315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409085" y="9201514"/>
            <a:ext cx="3930451" cy="216175"/>
          </a:xfrm>
          <a:custGeom>
            <a:avLst/>
            <a:gdLst/>
            <a:ahLst/>
            <a:cxnLst/>
            <a:rect l="l" t="t" r="r" b="b"/>
            <a:pathLst>
              <a:path w="3930451" h="216175">
                <a:moveTo>
                  <a:pt x="0" y="0"/>
                </a:moveTo>
                <a:lnTo>
                  <a:pt x="3930451" y="0"/>
                </a:lnTo>
                <a:lnTo>
                  <a:pt x="3930451" y="216175"/>
                </a:lnTo>
                <a:lnTo>
                  <a:pt x="0" y="2161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122111" y="423298"/>
            <a:ext cx="5534099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 Bold"/>
              </a:rPr>
              <a:t>AUTRES POSITIONS DES PIEDS, À DROITE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358640" y="9400468"/>
            <a:ext cx="2959348" cy="234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07"/>
              </a:lnSpc>
            </a:pPr>
            <a:r>
              <a:rPr lang="en-US" sz="1362" b="1" dirty="0">
                <a:solidFill>
                  <a:srgbClr val="000000"/>
                </a:solidFill>
                <a:latin typeface="Montserrat Heavy"/>
              </a:rPr>
              <a:t>ORGANISATION DES POSITIONS</a:t>
            </a:r>
          </a:p>
        </p:txBody>
      </p:sp>
      <p:sp>
        <p:nvSpPr>
          <p:cNvPr id="10" name="Freeform 10"/>
          <p:cNvSpPr/>
          <p:nvPr/>
        </p:nvSpPr>
        <p:spPr>
          <a:xfrm>
            <a:off x="930838" y="2169332"/>
            <a:ext cx="6007172" cy="4334594"/>
          </a:xfrm>
          <a:custGeom>
            <a:avLst/>
            <a:gdLst/>
            <a:ahLst/>
            <a:cxnLst/>
            <a:rect l="l" t="t" r="r" b="b"/>
            <a:pathLst>
              <a:path w="6007172" h="4334594">
                <a:moveTo>
                  <a:pt x="0" y="0"/>
                </a:moveTo>
                <a:lnTo>
                  <a:pt x="6007172" y="0"/>
                </a:lnTo>
                <a:lnTo>
                  <a:pt x="6007172" y="4334594"/>
                </a:lnTo>
                <a:lnTo>
                  <a:pt x="0" y="43345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87122" t="-97612" r="-105532" b="-30526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54600" y="0"/>
            <a:ext cx="17881600" cy="10058400"/>
          </a:xfrm>
          <a:custGeom>
            <a:avLst/>
            <a:gdLst/>
            <a:ahLst/>
            <a:cxnLst/>
            <a:rect l="l" t="t" r="r" b="b"/>
            <a:pathLst>
              <a:path w="17881600" h="10058400">
                <a:moveTo>
                  <a:pt x="0" y="0"/>
                </a:moveTo>
                <a:lnTo>
                  <a:pt x="17881600" y="0"/>
                </a:lnTo>
                <a:lnTo>
                  <a:pt x="17881600" y="10058400"/>
                </a:lnTo>
                <a:lnTo>
                  <a:pt x="0" y="10058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 t="-47862" r="-18178" b="-6223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81876" y="8117680"/>
            <a:ext cx="6821648" cy="683441"/>
            <a:chOff x="0" y="0"/>
            <a:chExt cx="6985595" cy="6998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85595" cy="699867"/>
            </a:xfrm>
            <a:custGeom>
              <a:avLst/>
              <a:gdLst/>
              <a:ahLst/>
              <a:cxnLst/>
              <a:rect l="l" t="t" r="r" b="b"/>
              <a:pathLst>
                <a:path w="6985595" h="699867">
                  <a:moveTo>
                    <a:pt x="203200" y="0"/>
                  </a:moveTo>
                  <a:lnTo>
                    <a:pt x="6985595" y="0"/>
                  </a:lnTo>
                  <a:lnTo>
                    <a:pt x="6782395" y="699867"/>
                  </a:lnTo>
                  <a:lnTo>
                    <a:pt x="0" y="69986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36BC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47625"/>
              <a:ext cx="6782395" cy="747492"/>
            </a:xfrm>
            <a:prstGeom prst="rect">
              <a:avLst/>
            </a:prstGeom>
          </p:spPr>
          <p:txBody>
            <a:bodyPr lIns="21590" tIns="21590" rIns="21590" bIns="21590" rtlCol="0" anchor="ctr"/>
            <a:lstStyle/>
            <a:p>
              <a:pPr marL="0" lvl="0" indent="0"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>
                  <a:solidFill>
                    <a:srgbClr val="000000"/>
                  </a:solidFill>
                  <a:latin typeface="Montserrat Bold"/>
                </a:rPr>
                <a:t>Pieds ensemble en parallèle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456476" y="9111492"/>
            <a:ext cx="2411611" cy="331597"/>
          </a:xfrm>
          <a:custGeom>
            <a:avLst/>
            <a:gdLst/>
            <a:ahLst/>
            <a:cxnLst/>
            <a:rect l="l" t="t" r="r" b="b"/>
            <a:pathLst>
              <a:path w="2411611" h="331597">
                <a:moveTo>
                  <a:pt x="0" y="0"/>
                </a:moveTo>
                <a:lnTo>
                  <a:pt x="2411611" y="0"/>
                </a:lnTo>
                <a:lnTo>
                  <a:pt x="2411611" y="331597"/>
                </a:lnTo>
                <a:lnTo>
                  <a:pt x="0" y="3315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409085" y="9201514"/>
            <a:ext cx="3930451" cy="216175"/>
          </a:xfrm>
          <a:custGeom>
            <a:avLst/>
            <a:gdLst/>
            <a:ahLst/>
            <a:cxnLst/>
            <a:rect l="l" t="t" r="r" b="b"/>
            <a:pathLst>
              <a:path w="3930451" h="216175">
                <a:moveTo>
                  <a:pt x="0" y="0"/>
                </a:moveTo>
                <a:lnTo>
                  <a:pt x="3930451" y="0"/>
                </a:lnTo>
                <a:lnTo>
                  <a:pt x="3930451" y="216175"/>
                </a:lnTo>
                <a:lnTo>
                  <a:pt x="0" y="2161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014433" y="423298"/>
            <a:ext cx="5749454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 Bold"/>
              </a:rPr>
              <a:t>POSITIONS DES JAMBES, AU SOL À DROITE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358640" y="9400468"/>
            <a:ext cx="2959348" cy="234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07"/>
              </a:lnSpc>
            </a:pPr>
            <a:r>
              <a:rPr lang="en-US" sz="1362" b="1" dirty="0">
                <a:solidFill>
                  <a:srgbClr val="000000"/>
                </a:solidFill>
                <a:latin typeface="Montserrat Heavy"/>
              </a:rPr>
              <a:t>ORGANISATION DES POSITIONS</a:t>
            </a:r>
          </a:p>
        </p:txBody>
      </p:sp>
      <p:sp>
        <p:nvSpPr>
          <p:cNvPr id="10" name="Freeform 10"/>
          <p:cNvSpPr/>
          <p:nvPr/>
        </p:nvSpPr>
        <p:spPr>
          <a:xfrm>
            <a:off x="1506511" y="1967513"/>
            <a:ext cx="4759377" cy="5395885"/>
          </a:xfrm>
          <a:custGeom>
            <a:avLst/>
            <a:gdLst/>
            <a:ahLst/>
            <a:cxnLst/>
            <a:rect l="l" t="t" r="r" b="b"/>
            <a:pathLst>
              <a:path w="4759377" h="5395885">
                <a:moveTo>
                  <a:pt x="0" y="0"/>
                </a:moveTo>
                <a:lnTo>
                  <a:pt x="4759378" y="0"/>
                </a:lnTo>
                <a:lnTo>
                  <a:pt x="4759378" y="5395885"/>
                </a:lnTo>
                <a:lnTo>
                  <a:pt x="0" y="53958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37849" t="-86905" r="-164476" b="-12706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54600" y="0"/>
            <a:ext cx="17881600" cy="10058400"/>
          </a:xfrm>
          <a:custGeom>
            <a:avLst/>
            <a:gdLst/>
            <a:ahLst/>
            <a:cxnLst/>
            <a:rect l="l" t="t" r="r" b="b"/>
            <a:pathLst>
              <a:path w="17881600" h="10058400">
                <a:moveTo>
                  <a:pt x="0" y="0"/>
                </a:moveTo>
                <a:lnTo>
                  <a:pt x="17881600" y="0"/>
                </a:lnTo>
                <a:lnTo>
                  <a:pt x="17881600" y="10058400"/>
                </a:lnTo>
                <a:lnTo>
                  <a:pt x="0" y="10058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 t="-47862" r="-18178" b="-6223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81876" y="8117680"/>
            <a:ext cx="6821648" cy="683441"/>
            <a:chOff x="0" y="0"/>
            <a:chExt cx="6985595" cy="6998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85595" cy="699867"/>
            </a:xfrm>
            <a:custGeom>
              <a:avLst/>
              <a:gdLst/>
              <a:ahLst/>
              <a:cxnLst/>
              <a:rect l="l" t="t" r="r" b="b"/>
              <a:pathLst>
                <a:path w="6985595" h="699867">
                  <a:moveTo>
                    <a:pt x="203200" y="0"/>
                  </a:moveTo>
                  <a:lnTo>
                    <a:pt x="6985595" y="0"/>
                  </a:lnTo>
                  <a:lnTo>
                    <a:pt x="6782395" y="699867"/>
                  </a:lnTo>
                  <a:lnTo>
                    <a:pt x="0" y="69986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36BC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47625"/>
              <a:ext cx="6782395" cy="747492"/>
            </a:xfrm>
            <a:prstGeom prst="rect">
              <a:avLst/>
            </a:prstGeom>
          </p:spPr>
          <p:txBody>
            <a:bodyPr lIns="21590" tIns="21590" rIns="21590" bIns="21590" rtlCol="0" anchor="ctr"/>
            <a:lstStyle/>
            <a:p>
              <a:pPr marL="0" lvl="0" indent="0"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>
                  <a:solidFill>
                    <a:srgbClr val="000000"/>
                  </a:solidFill>
                  <a:latin typeface="Montserrat Bold"/>
                </a:rPr>
                <a:t>Pieds ensemble en ouverture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456476" y="9111492"/>
            <a:ext cx="2411611" cy="331597"/>
          </a:xfrm>
          <a:custGeom>
            <a:avLst/>
            <a:gdLst/>
            <a:ahLst/>
            <a:cxnLst/>
            <a:rect l="l" t="t" r="r" b="b"/>
            <a:pathLst>
              <a:path w="2411611" h="331597">
                <a:moveTo>
                  <a:pt x="0" y="0"/>
                </a:moveTo>
                <a:lnTo>
                  <a:pt x="2411611" y="0"/>
                </a:lnTo>
                <a:lnTo>
                  <a:pt x="2411611" y="331597"/>
                </a:lnTo>
                <a:lnTo>
                  <a:pt x="0" y="3315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409085" y="9201514"/>
            <a:ext cx="3930451" cy="216175"/>
          </a:xfrm>
          <a:custGeom>
            <a:avLst/>
            <a:gdLst/>
            <a:ahLst/>
            <a:cxnLst/>
            <a:rect l="l" t="t" r="r" b="b"/>
            <a:pathLst>
              <a:path w="3930451" h="216175">
                <a:moveTo>
                  <a:pt x="0" y="0"/>
                </a:moveTo>
                <a:lnTo>
                  <a:pt x="3930451" y="0"/>
                </a:lnTo>
                <a:lnTo>
                  <a:pt x="3930451" y="216175"/>
                </a:lnTo>
                <a:lnTo>
                  <a:pt x="0" y="2161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014433" y="423298"/>
            <a:ext cx="5749454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 Bold"/>
              </a:rPr>
              <a:t>POSITIONS DES JAMBES, AU SOL À DROITE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358640" y="9400468"/>
            <a:ext cx="2959348" cy="234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07"/>
              </a:lnSpc>
            </a:pPr>
            <a:r>
              <a:rPr lang="en-US" sz="1362" b="1" dirty="0">
                <a:solidFill>
                  <a:srgbClr val="000000"/>
                </a:solidFill>
                <a:latin typeface="Montserrat Heavy"/>
              </a:rPr>
              <a:t>ORGANISATION DES POSITIONS</a:t>
            </a:r>
          </a:p>
        </p:txBody>
      </p:sp>
      <p:sp>
        <p:nvSpPr>
          <p:cNvPr id="10" name="Freeform 10"/>
          <p:cNvSpPr/>
          <p:nvPr/>
        </p:nvSpPr>
        <p:spPr>
          <a:xfrm>
            <a:off x="1484223" y="2038537"/>
            <a:ext cx="4212442" cy="5380794"/>
          </a:xfrm>
          <a:custGeom>
            <a:avLst/>
            <a:gdLst/>
            <a:ahLst/>
            <a:cxnLst/>
            <a:rect l="l" t="t" r="r" b="b"/>
            <a:pathLst>
              <a:path w="4212442" h="5380794">
                <a:moveTo>
                  <a:pt x="0" y="0"/>
                </a:moveTo>
                <a:lnTo>
                  <a:pt x="4212443" y="0"/>
                </a:lnTo>
                <a:lnTo>
                  <a:pt x="4212443" y="5380794"/>
                </a:lnTo>
                <a:lnTo>
                  <a:pt x="0" y="53807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50754" t="-62919" r="-183370" b="-28252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54600" y="0"/>
            <a:ext cx="17881600" cy="10058400"/>
          </a:xfrm>
          <a:custGeom>
            <a:avLst/>
            <a:gdLst/>
            <a:ahLst/>
            <a:cxnLst/>
            <a:rect l="l" t="t" r="r" b="b"/>
            <a:pathLst>
              <a:path w="17881600" h="10058400">
                <a:moveTo>
                  <a:pt x="0" y="0"/>
                </a:moveTo>
                <a:lnTo>
                  <a:pt x="17881600" y="0"/>
                </a:lnTo>
                <a:lnTo>
                  <a:pt x="17881600" y="10058400"/>
                </a:lnTo>
                <a:lnTo>
                  <a:pt x="0" y="10058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 t="-47862" r="-18178" b="-6223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81876" y="8117680"/>
            <a:ext cx="6821648" cy="683441"/>
            <a:chOff x="0" y="0"/>
            <a:chExt cx="6985595" cy="6998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85595" cy="699867"/>
            </a:xfrm>
            <a:custGeom>
              <a:avLst/>
              <a:gdLst/>
              <a:ahLst/>
              <a:cxnLst/>
              <a:rect l="l" t="t" r="r" b="b"/>
              <a:pathLst>
                <a:path w="6985595" h="699867">
                  <a:moveTo>
                    <a:pt x="203200" y="0"/>
                  </a:moveTo>
                  <a:lnTo>
                    <a:pt x="6985595" y="0"/>
                  </a:lnTo>
                  <a:lnTo>
                    <a:pt x="6782395" y="699867"/>
                  </a:lnTo>
                  <a:lnTo>
                    <a:pt x="0" y="69986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36BC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47625"/>
              <a:ext cx="6782395" cy="747492"/>
            </a:xfrm>
            <a:prstGeom prst="rect">
              <a:avLst/>
            </a:prstGeom>
          </p:spPr>
          <p:txBody>
            <a:bodyPr lIns="21590" tIns="21590" rIns="21590" bIns="21590" rtlCol="0" anchor="ctr"/>
            <a:lstStyle/>
            <a:p>
              <a:pPr marL="0" lvl="0" indent="0"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dirty="0">
                  <a:solidFill>
                    <a:srgbClr val="000000"/>
                  </a:solidFill>
                  <a:latin typeface="Montserrat Bold"/>
                </a:rPr>
                <a:t>1</a:t>
              </a:r>
              <a:r>
                <a:rPr lang="en-US" sz="2800" baseline="30000" dirty="0">
                  <a:solidFill>
                    <a:srgbClr val="000000"/>
                  </a:solidFill>
                  <a:latin typeface="Montserrat Bold"/>
                </a:rPr>
                <a:t>ère</a:t>
              </a:r>
              <a:r>
                <a:rPr lang="en-US" sz="2799" dirty="0">
                  <a:solidFill>
                    <a:srgbClr val="000000"/>
                  </a:solidFill>
                  <a:latin typeface="Montserrat Bold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Montserrat Bold"/>
                </a:rPr>
                <a:t>parallèle</a:t>
              </a:r>
              <a:endParaRPr lang="en-US" sz="2799" dirty="0">
                <a:solidFill>
                  <a:srgbClr val="000000"/>
                </a:solidFill>
                <a:latin typeface="Montserrat Bold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456476" y="9111492"/>
            <a:ext cx="2411611" cy="331597"/>
          </a:xfrm>
          <a:custGeom>
            <a:avLst/>
            <a:gdLst/>
            <a:ahLst/>
            <a:cxnLst/>
            <a:rect l="l" t="t" r="r" b="b"/>
            <a:pathLst>
              <a:path w="2411611" h="331597">
                <a:moveTo>
                  <a:pt x="0" y="0"/>
                </a:moveTo>
                <a:lnTo>
                  <a:pt x="2411611" y="0"/>
                </a:lnTo>
                <a:lnTo>
                  <a:pt x="2411611" y="331597"/>
                </a:lnTo>
                <a:lnTo>
                  <a:pt x="0" y="3315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409085" y="9201514"/>
            <a:ext cx="3930451" cy="216175"/>
          </a:xfrm>
          <a:custGeom>
            <a:avLst/>
            <a:gdLst/>
            <a:ahLst/>
            <a:cxnLst/>
            <a:rect l="l" t="t" r="r" b="b"/>
            <a:pathLst>
              <a:path w="3930451" h="216175">
                <a:moveTo>
                  <a:pt x="0" y="0"/>
                </a:moveTo>
                <a:lnTo>
                  <a:pt x="3930451" y="0"/>
                </a:lnTo>
                <a:lnTo>
                  <a:pt x="3930451" y="216175"/>
                </a:lnTo>
                <a:lnTo>
                  <a:pt x="0" y="2161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4358640" y="9400468"/>
            <a:ext cx="2959348" cy="234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07"/>
              </a:lnSpc>
            </a:pPr>
            <a:r>
              <a:rPr lang="en-US" sz="1362" b="1" dirty="0">
                <a:solidFill>
                  <a:srgbClr val="000000"/>
                </a:solidFill>
                <a:latin typeface="Montserrat Heavy"/>
              </a:rPr>
              <a:t>ORGANISATION DES POSITIONS</a:t>
            </a:r>
          </a:p>
        </p:txBody>
      </p:sp>
      <p:sp>
        <p:nvSpPr>
          <p:cNvPr id="10" name="Freeform 10"/>
          <p:cNvSpPr/>
          <p:nvPr/>
        </p:nvSpPr>
        <p:spPr>
          <a:xfrm>
            <a:off x="1541373" y="2118254"/>
            <a:ext cx="4901667" cy="6047690"/>
          </a:xfrm>
          <a:custGeom>
            <a:avLst/>
            <a:gdLst/>
            <a:ahLst/>
            <a:cxnLst/>
            <a:rect l="l" t="t" r="r" b="b"/>
            <a:pathLst>
              <a:path w="4901667" h="6047690">
                <a:moveTo>
                  <a:pt x="0" y="0"/>
                </a:moveTo>
                <a:lnTo>
                  <a:pt x="4901667" y="0"/>
                </a:lnTo>
                <a:lnTo>
                  <a:pt x="4901667" y="6047690"/>
                </a:lnTo>
                <a:lnTo>
                  <a:pt x="0" y="60476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30803" t="-54706" r="-138716" b="-13761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14433" y="423298"/>
            <a:ext cx="5749454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 Bold"/>
              </a:rPr>
              <a:t>POSITIONS DES JAMBES, AU SOL À DROITE</a:t>
            </a:r>
          </a:p>
        </p:txBody>
      </p:sp>
    </p:spTree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54600" y="0"/>
            <a:ext cx="17881600" cy="10058400"/>
          </a:xfrm>
          <a:custGeom>
            <a:avLst/>
            <a:gdLst/>
            <a:ahLst/>
            <a:cxnLst/>
            <a:rect l="l" t="t" r="r" b="b"/>
            <a:pathLst>
              <a:path w="17881600" h="10058400">
                <a:moveTo>
                  <a:pt x="0" y="0"/>
                </a:moveTo>
                <a:lnTo>
                  <a:pt x="17881600" y="0"/>
                </a:lnTo>
                <a:lnTo>
                  <a:pt x="17881600" y="10058400"/>
                </a:lnTo>
                <a:lnTo>
                  <a:pt x="0" y="10058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 t="-47862" r="-18178" b="-6223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81876" y="8117680"/>
            <a:ext cx="6821648" cy="683441"/>
            <a:chOff x="0" y="0"/>
            <a:chExt cx="6985595" cy="6998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85595" cy="699867"/>
            </a:xfrm>
            <a:custGeom>
              <a:avLst/>
              <a:gdLst/>
              <a:ahLst/>
              <a:cxnLst/>
              <a:rect l="l" t="t" r="r" b="b"/>
              <a:pathLst>
                <a:path w="6985595" h="699867">
                  <a:moveTo>
                    <a:pt x="203200" y="0"/>
                  </a:moveTo>
                  <a:lnTo>
                    <a:pt x="6985595" y="0"/>
                  </a:lnTo>
                  <a:lnTo>
                    <a:pt x="6782395" y="699867"/>
                  </a:lnTo>
                  <a:lnTo>
                    <a:pt x="0" y="69986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36BC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47625"/>
              <a:ext cx="6782395" cy="747492"/>
            </a:xfrm>
            <a:prstGeom prst="rect">
              <a:avLst/>
            </a:prstGeom>
          </p:spPr>
          <p:txBody>
            <a:bodyPr lIns="21590" tIns="21590" rIns="21590" bIns="21590" rtlCol="0" anchor="ctr"/>
            <a:lstStyle/>
            <a:p>
              <a:pPr marL="0" lvl="0" indent="0"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dirty="0">
                  <a:solidFill>
                    <a:srgbClr val="000000"/>
                  </a:solidFill>
                  <a:latin typeface="Montserrat Bold"/>
                </a:rPr>
                <a:t>1</a:t>
              </a:r>
              <a:r>
                <a:rPr lang="en-US" sz="2800" baseline="30000" dirty="0">
                  <a:solidFill>
                    <a:srgbClr val="000000"/>
                  </a:solidFill>
                  <a:latin typeface="Montserrat Bold"/>
                </a:rPr>
                <a:t>ère</a:t>
              </a:r>
              <a:r>
                <a:rPr lang="en-US" sz="2799" dirty="0">
                  <a:solidFill>
                    <a:srgbClr val="000000"/>
                  </a:solidFill>
                  <a:latin typeface="Montserrat Bold"/>
                </a:rPr>
                <a:t> ouverte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456476" y="9111492"/>
            <a:ext cx="2411611" cy="331597"/>
          </a:xfrm>
          <a:custGeom>
            <a:avLst/>
            <a:gdLst/>
            <a:ahLst/>
            <a:cxnLst/>
            <a:rect l="l" t="t" r="r" b="b"/>
            <a:pathLst>
              <a:path w="2411611" h="331597">
                <a:moveTo>
                  <a:pt x="0" y="0"/>
                </a:moveTo>
                <a:lnTo>
                  <a:pt x="2411611" y="0"/>
                </a:lnTo>
                <a:lnTo>
                  <a:pt x="2411611" y="331597"/>
                </a:lnTo>
                <a:lnTo>
                  <a:pt x="0" y="3315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409085" y="9201514"/>
            <a:ext cx="3930451" cy="216175"/>
          </a:xfrm>
          <a:custGeom>
            <a:avLst/>
            <a:gdLst/>
            <a:ahLst/>
            <a:cxnLst/>
            <a:rect l="l" t="t" r="r" b="b"/>
            <a:pathLst>
              <a:path w="3930451" h="216175">
                <a:moveTo>
                  <a:pt x="0" y="0"/>
                </a:moveTo>
                <a:lnTo>
                  <a:pt x="3930451" y="0"/>
                </a:lnTo>
                <a:lnTo>
                  <a:pt x="3930451" y="216175"/>
                </a:lnTo>
                <a:lnTo>
                  <a:pt x="0" y="2161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4358640" y="9400468"/>
            <a:ext cx="2959348" cy="234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07"/>
              </a:lnSpc>
            </a:pPr>
            <a:r>
              <a:rPr lang="en-US" sz="1362" b="1" dirty="0">
                <a:solidFill>
                  <a:srgbClr val="000000"/>
                </a:solidFill>
                <a:latin typeface="Montserrat Heavy"/>
              </a:rPr>
              <a:t>ORGANISATION DES POSITIONS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14433" y="423298"/>
            <a:ext cx="5749454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 Bold"/>
              </a:rPr>
              <a:t>POSITIONS DES JAMBES, AU SOL À DROITE</a:t>
            </a:r>
          </a:p>
        </p:txBody>
      </p:sp>
      <p:sp>
        <p:nvSpPr>
          <p:cNvPr id="11" name="Freeform 11"/>
          <p:cNvSpPr/>
          <p:nvPr/>
        </p:nvSpPr>
        <p:spPr>
          <a:xfrm>
            <a:off x="1746361" y="1986143"/>
            <a:ext cx="4774913" cy="5520554"/>
          </a:xfrm>
          <a:custGeom>
            <a:avLst/>
            <a:gdLst/>
            <a:ahLst/>
            <a:cxnLst/>
            <a:rect l="l" t="t" r="r" b="b"/>
            <a:pathLst>
              <a:path w="4774913" h="5520554">
                <a:moveTo>
                  <a:pt x="0" y="0"/>
                </a:moveTo>
                <a:lnTo>
                  <a:pt x="4774913" y="0"/>
                </a:lnTo>
                <a:lnTo>
                  <a:pt x="4774913" y="5520555"/>
                </a:lnTo>
                <a:lnTo>
                  <a:pt x="0" y="55205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44509" t="-56481" r="-126738" b="-24139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54600" y="0"/>
            <a:ext cx="17881600" cy="10058400"/>
          </a:xfrm>
          <a:custGeom>
            <a:avLst/>
            <a:gdLst/>
            <a:ahLst/>
            <a:cxnLst/>
            <a:rect l="l" t="t" r="r" b="b"/>
            <a:pathLst>
              <a:path w="17881600" h="10058400">
                <a:moveTo>
                  <a:pt x="0" y="0"/>
                </a:moveTo>
                <a:lnTo>
                  <a:pt x="17881600" y="0"/>
                </a:lnTo>
                <a:lnTo>
                  <a:pt x="17881600" y="10058400"/>
                </a:lnTo>
                <a:lnTo>
                  <a:pt x="0" y="10058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 t="-47862" r="-18178" b="-6223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81876" y="8117680"/>
            <a:ext cx="6821648" cy="683441"/>
            <a:chOff x="0" y="0"/>
            <a:chExt cx="6985595" cy="6998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85595" cy="699867"/>
            </a:xfrm>
            <a:custGeom>
              <a:avLst/>
              <a:gdLst/>
              <a:ahLst/>
              <a:cxnLst/>
              <a:rect l="l" t="t" r="r" b="b"/>
              <a:pathLst>
                <a:path w="6985595" h="699867">
                  <a:moveTo>
                    <a:pt x="203200" y="0"/>
                  </a:moveTo>
                  <a:lnTo>
                    <a:pt x="6985595" y="0"/>
                  </a:lnTo>
                  <a:lnTo>
                    <a:pt x="6782395" y="699867"/>
                  </a:lnTo>
                  <a:lnTo>
                    <a:pt x="0" y="69986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36BC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47625"/>
              <a:ext cx="6782395" cy="747492"/>
            </a:xfrm>
            <a:prstGeom prst="rect">
              <a:avLst/>
            </a:prstGeom>
          </p:spPr>
          <p:txBody>
            <a:bodyPr lIns="21590" tIns="21590" rIns="21590" bIns="21590" rtlCol="0" anchor="ctr"/>
            <a:lstStyle/>
            <a:p>
              <a:pPr marL="0" lvl="0" indent="0"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dirty="0">
                  <a:solidFill>
                    <a:srgbClr val="000000"/>
                  </a:solidFill>
                  <a:latin typeface="Montserrat Bold"/>
                </a:rPr>
                <a:t>2</a:t>
              </a:r>
              <a:r>
                <a:rPr lang="en-US" sz="2799" baseline="30000" dirty="0">
                  <a:solidFill>
                    <a:srgbClr val="000000"/>
                  </a:solidFill>
                  <a:latin typeface="Montserrat Bold"/>
                </a:rPr>
                <a:t>e</a:t>
              </a:r>
              <a:r>
                <a:rPr lang="en-US" sz="2799" dirty="0">
                  <a:solidFill>
                    <a:srgbClr val="000000"/>
                  </a:solidFill>
                  <a:latin typeface="Montserrat Bold"/>
                </a:rPr>
                <a:t> position large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456476" y="9111492"/>
            <a:ext cx="2411611" cy="331597"/>
          </a:xfrm>
          <a:custGeom>
            <a:avLst/>
            <a:gdLst/>
            <a:ahLst/>
            <a:cxnLst/>
            <a:rect l="l" t="t" r="r" b="b"/>
            <a:pathLst>
              <a:path w="2411611" h="331597">
                <a:moveTo>
                  <a:pt x="0" y="0"/>
                </a:moveTo>
                <a:lnTo>
                  <a:pt x="2411611" y="0"/>
                </a:lnTo>
                <a:lnTo>
                  <a:pt x="2411611" y="331597"/>
                </a:lnTo>
                <a:lnTo>
                  <a:pt x="0" y="3315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409085" y="9201514"/>
            <a:ext cx="3930451" cy="216175"/>
          </a:xfrm>
          <a:custGeom>
            <a:avLst/>
            <a:gdLst/>
            <a:ahLst/>
            <a:cxnLst/>
            <a:rect l="l" t="t" r="r" b="b"/>
            <a:pathLst>
              <a:path w="3930451" h="216175">
                <a:moveTo>
                  <a:pt x="0" y="0"/>
                </a:moveTo>
                <a:lnTo>
                  <a:pt x="3930451" y="0"/>
                </a:lnTo>
                <a:lnTo>
                  <a:pt x="3930451" y="216175"/>
                </a:lnTo>
                <a:lnTo>
                  <a:pt x="0" y="2161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685804" y="423298"/>
            <a:ext cx="6406712" cy="339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 Bold"/>
              </a:rPr>
              <a:t>POSITIONS DES PIEDS EN PARALLÈLE À DROITE</a:t>
            </a:r>
          </a:p>
        </p:txBody>
      </p:sp>
      <p:sp>
        <p:nvSpPr>
          <p:cNvPr id="10" name="Freeform 10"/>
          <p:cNvSpPr/>
          <p:nvPr/>
        </p:nvSpPr>
        <p:spPr>
          <a:xfrm>
            <a:off x="2617671" y="1857606"/>
            <a:ext cx="2422757" cy="5820388"/>
          </a:xfrm>
          <a:custGeom>
            <a:avLst/>
            <a:gdLst/>
            <a:ahLst/>
            <a:cxnLst/>
            <a:rect l="l" t="t" r="r" b="b"/>
            <a:pathLst>
              <a:path w="2422757" h="5820388">
                <a:moveTo>
                  <a:pt x="0" y="0"/>
                </a:moveTo>
                <a:lnTo>
                  <a:pt x="2422758" y="0"/>
                </a:lnTo>
                <a:lnTo>
                  <a:pt x="2422758" y="5820388"/>
                </a:lnTo>
                <a:lnTo>
                  <a:pt x="0" y="58203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04283" t="-13141" r="-207998" b="-680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743195-C82C-11DD-18BB-736188A2911B}"/>
              </a:ext>
            </a:extLst>
          </p:cNvPr>
          <p:cNvSpPr txBox="1"/>
          <p:nvPr/>
        </p:nvSpPr>
        <p:spPr>
          <a:xfrm>
            <a:off x="4358640" y="9400468"/>
            <a:ext cx="2959348" cy="234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07"/>
              </a:lnSpc>
            </a:pPr>
            <a:r>
              <a:rPr lang="en-US" sz="1362" b="1" dirty="0">
                <a:solidFill>
                  <a:srgbClr val="000000"/>
                </a:solidFill>
                <a:latin typeface="Montserrat Heavy"/>
              </a:rPr>
              <a:t>ORGANISATION DES POSITIONS</a:t>
            </a:r>
          </a:p>
        </p:txBody>
      </p:sp>
    </p:spTree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54600" y="0"/>
            <a:ext cx="17881600" cy="10058400"/>
          </a:xfrm>
          <a:custGeom>
            <a:avLst/>
            <a:gdLst/>
            <a:ahLst/>
            <a:cxnLst/>
            <a:rect l="l" t="t" r="r" b="b"/>
            <a:pathLst>
              <a:path w="17881600" h="10058400">
                <a:moveTo>
                  <a:pt x="0" y="0"/>
                </a:moveTo>
                <a:lnTo>
                  <a:pt x="17881600" y="0"/>
                </a:lnTo>
                <a:lnTo>
                  <a:pt x="17881600" y="10058400"/>
                </a:lnTo>
                <a:lnTo>
                  <a:pt x="0" y="10058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 t="-47862" r="-18178" b="-6223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81876" y="8117680"/>
            <a:ext cx="6821648" cy="683441"/>
            <a:chOff x="0" y="0"/>
            <a:chExt cx="6985595" cy="6998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85595" cy="699867"/>
            </a:xfrm>
            <a:custGeom>
              <a:avLst/>
              <a:gdLst/>
              <a:ahLst/>
              <a:cxnLst/>
              <a:rect l="l" t="t" r="r" b="b"/>
              <a:pathLst>
                <a:path w="6985595" h="699867">
                  <a:moveTo>
                    <a:pt x="203200" y="0"/>
                  </a:moveTo>
                  <a:lnTo>
                    <a:pt x="6985595" y="0"/>
                  </a:lnTo>
                  <a:lnTo>
                    <a:pt x="6782395" y="699867"/>
                  </a:lnTo>
                  <a:lnTo>
                    <a:pt x="0" y="69986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36BC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47625"/>
              <a:ext cx="6782395" cy="747492"/>
            </a:xfrm>
            <a:prstGeom prst="rect">
              <a:avLst/>
            </a:prstGeom>
          </p:spPr>
          <p:txBody>
            <a:bodyPr lIns="21590" tIns="21590" rIns="21590" bIns="21590" rtlCol="0" anchor="ctr"/>
            <a:lstStyle/>
            <a:p>
              <a:pPr marL="0" lvl="0" indent="0"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dirty="0">
                  <a:solidFill>
                    <a:srgbClr val="000000"/>
                  </a:solidFill>
                  <a:latin typeface="Montserrat Bold"/>
                </a:rPr>
                <a:t>2</a:t>
              </a:r>
              <a:r>
                <a:rPr lang="en-US" sz="2799" baseline="30000" dirty="0">
                  <a:solidFill>
                    <a:srgbClr val="000000"/>
                  </a:solidFill>
                  <a:latin typeface="Montserrat Bold"/>
                </a:rPr>
                <a:t>e</a:t>
              </a:r>
              <a:r>
                <a:rPr lang="en-US" sz="2799" dirty="0">
                  <a:solidFill>
                    <a:srgbClr val="000000"/>
                  </a:solidFill>
                  <a:latin typeface="Montserrat Bold"/>
                </a:rPr>
                <a:t> position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456476" y="9111492"/>
            <a:ext cx="2411611" cy="331597"/>
          </a:xfrm>
          <a:custGeom>
            <a:avLst/>
            <a:gdLst/>
            <a:ahLst/>
            <a:cxnLst/>
            <a:rect l="l" t="t" r="r" b="b"/>
            <a:pathLst>
              <a:path w="2411611" h="331597">
                <a:moveTo>
                  <a:pt x="0" y="0"/>
                </a:moveTo>
                <a:lnTo>
                  <a:pt x="2411611" y="0"/>
                </a:lnTo>
                <a:lnTo>
                  <a:pt x="2411611" y="331597"/>
                </a:lnTo>
                <a:lnTo>
                  <a:pt x="0" y="3315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409085" y="9201514"/>
            <a:ext cx="3930451" cy="216175"/>
          </a:xfrm>
          <a:custGeom>
            <a:avLst/>
            <a:gdLst/>
            <a:ahLst/>
            <a:cxnLst/>
            <a:rect l="l" t="t" r="r" b="b"/>
            <a:pathLst>
              <a:path w="3930451" h="216175">
                <a:moveTo>
                  <a:pt x="0" y="0"/>
                </a:moveTo>
                <a:lnTo>
                  <a:pt x="3930451" y="0"/>
                </a:lnTo>
                <a:lnTo>
                  <a:pt x="3930451" y="216175"/>
                </a:lnTo>
                <a:lnTo>
                  <a:pt x="0" y="2161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4358640" y="9400468"/>
            <a:ext cx="2959348" cy="234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07"/>
              </a:lnSpc>
            </a:pPr>
            <a:r>
              <a:rPr lang="en-US" sz="1362" b="1" dirty="0">
                <a:solidFill>
                  <a:srgbClr val="000000"/>
                </a:solidFill>
                <a:latin typeface="Montserrat Heavy"/>
              </a:rPr>
              <a:t>ORGANISATION DES POSITIONS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14433" y="423298"/>
            <a:ext cx="5749454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 Bold"/>
              </a:rPr>
              <a:t>POSITIONS DES JAMBES, AU SOL À DROITE</a:t>
            </a:r>
          </a:p>
        </p:txBody>
      </p:sp>
      <p:sp>
        <p:nvSpPr>
          <p:cNvPr id="10" name="Freeform 10"/>
          <p:cNvSpPr/>
          <p:nvPr/>
        </p:nvSpPr>
        <p:spPr>
          <a:xfrm>
            <a:off x="1069663" y="2182427"/>
            <a:ext cx="6248325" cy="5218100"/>
          </a:xfrm>
          <a:custGeom>
            <a:avLst/>
            <a:gdLst/>
            <a:ahLst/>
            <a:cxnLst/>
            <a:rect l="l" t="t" r="r" b="b"/>
            <a:pathLst>
              <a:path w="6248325" h="5218100">
                <a:moveTo>
                  <a:pt x="0" y="0"/>
                </a:moveTo>
                <a:lnTo>
                  <a:pt x="6248325" y="0"/>
                </a:lnTo>
                <a:lnTo>
                  <a:pt x="6248325" y="5218100"/>
                </a:lnTo>
                <a:lnTo>
                  <a:pt x="0" y="52181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99321" t="-74552" r="-78707" b="-12715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54600" y="0"/>
            <a:ext cx="17881600" cy="10058400"/>
          </a:xfrm>
          <a:custGeom>
            <a:avLst/>
            <a:gdLst/>
            <a:ahLst/>
            <a:cxnLst/>
            <a:rect l="l" t="t" r="r" b="b"/>
            <a:pathLst>
              <a:path w="17881600" h="10058400">
                <a:moveTo>
                  <a:pt x="0" y="0"/>
                </a:moveTo>
                <a:lnTo>
                  <a:pt x="17881600" y="0"/>
                </a:lnTo>
                <a:lnTo>
                  <a:pt x="17881600" y="10058400"/>
                </a:lnTo>
                <a:lnTo>
                  <a:pt x="0" y="10058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 t="-47862" r="-18178" b="-6223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81876" y="8117680"/>
            <a:ext cx="6821648" cy="683441"/>
            <a:chOff x="0" y="0"/>
            <a:chExt cx="6985595" cy="6998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85595" cy="699867"/>
            </a:xfrm>
            <a:custGeom>
              <a:avLst/>
              <a:gdLst/>
              <a:ahLst/>
              <a:cxnLst/>
              <a:rect l="l" t="t" r="r" b="b"/>
              <a:pathLst>
                <a:path w="6985595" h="699867">
                  <a:moveTo>
                    <a:pt x="203200" y="0"/>
                  </a:moveTo>
                  <a:lnTo>
                    <a:pt x="6985595" y="0"/>
                  </a:lnTo>
                  <a:lnTo>
                    <a:pt x="6782395" y="699867"/>
                  </a:lnTo>
                  <a:lnTo>
                    <a:pt x="0" y="69986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36BC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47625"/>
              <a:ext cx="6782395" cy="747492"/>
            </a:xfrm>
            <a:prstGeom prst="rect">
              <a:avLst/>
            </a:prstGeom>
          </p:spPr>
          <p:txBody>
            <a:bodyPr lIns="21590" tIns="21590" rIns="21590" bIns="21590" rtlCol="0" anchor="ctr"/>
            <a:lstStyle/>
            <a:p>
              <a:pPr marL="0" lvl="0" indent="0"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dirty="0">
                  <a:solidFill>
                    <a:srgbClr val="000000"/>
                  </a:solidFill>
                  <a:latin typeface="Montserrat Bold"/>
                </a:rPr>
                <a:t>3</a:t>
              </a:r>
              <a:r>
                <a:rPr lang="en-US" sz="2799" baseline="30000" dirty="0">
                  <a:solidFill>
                    <a:srgbClr val="000000"/>
                  </a:solidFill>
                  <a:latin typeface="Montserrat Bold"/>
                </a:rPr>
                <a:t>e</a:t>
              </a:r>
              <a:r>
                <a:rPr lang="en-US" sz="2799" dirty="0">
                  <a:solidFill>
                    <a:srgbClr val="000000"/>
                  </a:solidFill>
                  <a:latin typeface="Montserrat Bold"/>
                </a:rPr>
                <a:t> position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456476" y="9111492"/>
            <a:ext cx="2411611" cy="331597"/>
          </a:xfrm>
          <a:custGeom>
            <a:avLst/>
            <a:gdLst/>
            <a:ahLst/>
            <a:cxnLst/>
            <a:rect l="l" t="t" r="r" b="b"/>
            <a:pathLst>
              <a:path w="2411611" h="331597">
                <a:moveTo>
                  <a:pt x="0" y="0"/>
                </a:moveTo>
                <a:lnTo>
                  <a:pt x="2411611" y="0"/>
                </a:lnTo>
                <a:lnTo>
                  <a:pt x="2411611" y="331597"/>
                </a:lnTo>
                <a:lnTo>
                  <a:pt x="0" y="3315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409085" y="9201514"/>
            <a:ext cx="3930451" cy="216175"/>
          </a:xfrm>
          <a:custGeom>
            <a:avLst/>
            <a:gdLst/>
            <a:ahLst/>
            <a:cxnLst/>
            <a:rect l="l" t="t" r="r" b="b"/>
            <a:pathLst>
              <a:path w="3930451" h="216175">
                <a:moveTo>
                  <a:pt x="0" y="0"/>
                </a:moveTo>
                <a:lnTo>
                  <a:pt x="3930451" y="0"/>
                </a:lnTo>
                <a:lnTo>
                  <a:pt x="3930451" y="216175"/>
                </a:lnTo>
                <a:lnTo>
                  <a:pt x="0" y="2161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4358640" y="9400468"/>
            <a:ext cx="2959348" cy="234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07"/>
              </a:lnSpc>
            </a:pPr>
            <a:r>
              <a:rPr lang="en-US" sz="1362" b="1" dirty="0">
                <a:solidFill>
                  <a:srgbClr val="000000"/>
                </a:solidFill>
                <a:latin typeface="Montserrat Heavy"/>
              </a:rPr>
              <a:t>ORGANISATION DES POSITIONS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14433" y="423298"/>
            <a:ext cx="5749454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 Bold"/>
              </a:rPr>
              <a:t>POSITIONS DES JAMBES, AU SOL À DROITE</a:t>
            </a:r>
          </a:p>
        </p:txBody>
      </p:sp>
      <p:sp>
        <p:nvSpPr>
          <p:cNvPr id="10" name="Freeform 10"/>
          <p:cNvSpPr/>
          <p:nvPr/>
        </p:nvSpPr>
        <p:spPr>
          <a:xfrm>
            <a:off x="572990" y="2120552"/>
            <a:ext cx="6970810" cy="5292898"/>
          </a:xfrm>
          <a:custGeom>
            <a:avLst/>
            <a:gdLst/>
            <a:ahLst/>
            <a:cxnLst/>
            <a:rect l="l" t="t" r="r" b="b"/>
            <a:pathLst>
              <a:path w="6970810" h="5292898">
                <a:moveTo>
                  <a:pt x="0" y="0"/>
                </a:moveTo>
                <a:lnTo>
                  <a:pt x="6970810" y="0"/>
                </a:lnTo>
                <a:lnTo>
                  <a:pt x="6970810" y="5292898"/>
                </a:lnTo>
                <a:lnTo>
                  <a:pt x="0" y="52928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86949" t="-61466" r="-66810" b="-26523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54600" y="0"/>
            <a:ext cx="17881600" cy="10058400"/>
          </a:xfrm>
          <a:custGeom>
            <a:avLst/>
            <a:gdLst/>
            <a:ahLst/>
            <a:cxnLst/>
            <a:rect l="l" t="t" r="r" b="b"/>
            <a:pathLst>
              <a:path w="17881600" h="10058400">
                <a:moveTo>
                  <a:pt x="0" y="0"/>
                </a:moveTo>
                <a:lnTo>
                  <a:pt x="17881600" y="0"/>
                </a:lnTo>
                <a:lnTo>
                  <a:pt x="17881600" y="10058400"/>
                </a:lnTo>
                <a:lnTo>
                  <a:pt x="0" y="10058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 t="-47862" r="-18178" b="-6223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81876" y="8117680"/>
            <a:ext cx="6821648" cy="683441"/>
            <a:chOff x="0" y="0"/>
            <a:chExt cx="6985595" cy="6998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85595" cy="699867"/>
            </a:xfrm>
            <a:custGeom>
              <a:avLst/>
              <a:gdLst/>
              <a:ahLst/>
              <a:cxnLst/>
              <a:rect l="l" t="t" r="r" b="b"/>
              <a:pathLst>
                <a:path w="6985595" h="699867">
                  <a:moveTo>
                    <a:pt x="203200" y="0"/>
                  </a:moveTo>
                  <a:lnTo>
                    <a:pt x="6985595" y="0"/>
                  </a:lnTo>
                  <a:lnTo>
                    <a:pt x="6782395" y="699867"/>
                  </a:lnTo>
                  <a:lnTo>
                    <a:pt x="0" y="69986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36BC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47625"/>
              <a:ext cx="6782395" cy="747492"/>
            </a:xfrm>
            <a:prstGeom prst="rect">
              <a:avLst/>
            </a:prstGeom>
          </p:spPr>
          <p:txBody>
            <a:bodyPr lIns="21590" tIns="21590" rIns="21590" bIns="21590" rtlCol="0" anchor="ctr"/>
            <a:lstStyle/>
            <a:p>
              <a:pPr marL="0" lvl="0" indent="0"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dirty="0">
                  <a:solidFill>
                    <a:srgbClr val="000000"/>
                  </a:solidFill>
                  <a:latin typeface="Montserrat Bold"/>
                </a:rPr>
                <a:t> 4</a:t>
              </a:r>
              <a:r>
                <a:rPr lang="en-US" sz="2799" baseline="30000" dirty="0">
                  <a:solidFill>
                    <a:srgbClr val="000000"/>
                  </a:solidFill>
                  <a:latin typeface="Montserrat Bold"/>
                </a:rPr>
                <a:t>e</a:t>
              </a:r>
              <a:r>
                <a:rPr lang="en-US" sz="2799" dirty="0">
                  <a:solidFill>
                    <a:srgbClr val="000000"/>
                  </a:solidFill>
                  <a:latin typeface="Montserrat Bold"/>
                </a:rPr>
                <a:t> position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456476" y="9111492"/>
            <a:ext cx="2411611" cy="331597"/>
          </a:xfrm>
          <a:custGeom>
            <a:avLst/>
            <a:gdLst/>
            <a:ahLst/>
            <a:cxnLst/>
            <a:rect l="l" t="t" r="r" b="b"/>
            <a:pathLst>
              <a:path w="2411611" h="331597">
                <a:moveTo>
                  <a:pt x="0" y="0"/>
                </a:moveTo>
                <a:lnTo>
                  <a:pt x="2411611" y="0"/>
                </a:lnTo>
                <a:lnTo>
                  <a:pt x="2411611" y="331597"/>
                </a:lnTo>
                <a:lnTo>
                  <a:pt x="0" y="3315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409085" y="9201514"/>
            <a:ext cx="3930451" cy="216175"/>
          </a:xfrm>
          <a:custGeom>
            <a:avLst/>
            <a:gdLst/>
            <a:ahLst/>
            <a:cxnLst/>
            <a:rect l="l" t="t" r="r" b="b"/>
            <a:pathLst>
              <a:path w="3930451" h="216175">
                <a:moveTo>
                  <a:pt x="0" y="0"/>
                </a:moveTo>
                <a:lnTo>
                  <a:pt x="3930451" y="0"/>
                </a:lnTo>
                <a:lnTo>
                  <a:pt x="3930451" y="216175"/>
                </a:lnTo>
                <a:lnTo>
                  <a:pt x="0" y="2161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4358640" y="9400468"/>
            <a:ext cx="2959348" cy="234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07"/>
              </a:lnSpc>
            </a:pPr>
            <a:r>
              <a:rPr lang="en-US" sz="1362" b="1" dirty="0">
                <a:solidFill>
                  <a:srgbClr val="000000"/>
                </a:solidFill>
                <a:latin typeface="Montserrat Heavy"/>
              </a:rPr>
              <a:t>ORGANISATION DES POSITIONS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14433" y="423298"/>
            <a:ext cx="5749454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 Bold"/>
              </a:rPr>
              <a:t>POSITIONS DES JAMBES, AU SOL À DROITE</a:t>
            </a:r>
          </a:p>
        </p:txBody>
      </p:sp>
      <p:sp>
        <p:nvSpPr>
          <p:cNvPr id="10" name="Freeform 10"/>
          <p:cNvSpPr/>
          <p:nvPr/>
        </p:nvSpPr>
        <p:spPr>
          <a:xfrm>
            <a:off x="1204089" y="1528657"/>
            <a:ext cx="4448708" cy="6172137"/>
          </a:xfrm>
          <a:custGeom>
            <a:avLst/>
            <a:gdLst/>
            <a:ahLst/>
            <a:cxnLst/>
            <a:rect l="l" t="t" r="r" b="b"/>
            <a:pathLst>
              <a:path w="4448708" h="6172137">
                <a:moveTo>
                  <a:pt x="0" y="0"/>
                </a:moveTo>
                <a:lnTo>
                  <a:pt x="4448708" y="0"/>
                </a:lnTo>
                <a:lnTo>
                  <a:pt x="4448708" y="6172137"/>
                </a:lnTo>
                <a:lnTo>
                  <a:pt x="0" y="61721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07923" t="-18681" r="-129369" b="-18068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54600" y="0"/>
            <a:ext cx="17881600" cy="10058400"/>
          </a:xfrm>
          <a:custGeom>
            <a:avLst/>
            <a:gdLst/>
            <a:ahLst/>
            <a:cxnLst/>
            <a:rect l="l" t="t" r="r" b="b"/>
            <a:pathLst>
              <a:path w="17881600" h="10058400">
                <a:moveTo>
                  <a:pt x="0" y="0"/>
                </a:moveTo>
                <a:lnTo>
                  <a:pt x="17881600" y="0"/>
                </a:lnTo>
                <a:lnTo>
                  <a:pt x="17881600" y="10058400"/>
                </a:lnTo>
                <a:lnTo>
                  <a:pt x="0" y="10058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 t="-47862" r="-18178" b="-6223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81876" y="8117680"/>
            <a:ext cx="6821648" cy="683441"/>
            <a:chOff x="0" y="0"/>
            <a:chExt cx="6985595" cy="6998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85595" cy="699867"/>
            </a:xfrm>
            <a:custGeom>
              <a:avLst/>
              <a:gdLst/>
              <a:ahLst/>
              <a:cxnLst/>
              <a:rect l="l" t="t" r="r" b="b"/>
              <a:pathLst>
                <a:path w="6985595" h="699867">
                  <a:moveTo>
                    <a:pt x="203200" y="0"/>
                  </a:moveTo>
                  <a:lnTo>
                    <a:pt x="6985595" y="0"/>
                  </a:lnTo>
                  <a:lnTo>
                    <a:pt x="6782395" y="699867"/>
                  </a:lnTo>
                  <a:lnTo>
                    <a:pt x="0" y="69986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36BC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47625"/>
              <a:ext cx="6782395" cy="747492"/>
            </a:xfrm>
            <a:prstGeom prst="rect">
              <a:avLst/>
            </a:prstGeom>
          </p:spPr>
          <p:txBody>
            <a:bodyPr lIns="21590" tIns="21590" rIns="21590" bIns="21590" rtlCol="0" anchor="ctr"/>
            <a:lstStyle/>
            <a:p>
              <a:pPr marL="0" lvl="0" indent="0"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dirty="0">
                  <a:solidFill>
                    <a:srgbClr val="000000"/>
                  </a:solidFill>
                  <a:latin typeface="Montserrat Bold"/>
                </a:rPr>
                <a:t>5</a:t>
              </a:r>
              <a:r>
                <a:rPr lang="en-US" sz="2799" baseline="30000" dirty="0">
                  <a:solidFill>
                    <a:srgbClr val="000000"/>
                  </a:solidFill>
                  <a:latin typeface="Montserrat Bold"/>
                </a:rPr>
                <a:t>e</a:t>
              </a:r>
              <a:r>
                <a:rPr lang="en-US" sz="2799" dirty="0">
                  <a:solidFill>
                    <a:srgbClr val="000000"/>
                  </a:solidFill>
                  <a:latin typeface="Montserrat Bold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Montserrat Bold"/>
                </a:rPr>
                <a:t>parallèle</a:t>
              </a:r>
              <a:endParaRPr lang="en-US" sz="2799" dirty="0">
                <a:solidFill>
                  <a:srgbClr val="000000"/>
                </a:solidFill>
                <a:latin typeface="Montserrat Bold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456476" y="9111492"/>
            <a:ext cx="2411611" cy="331597"/>
          </a:xfrm>
          <a:custGeom>
            <a:avLst/>
            <a:gdLst/>
            <a:ahLst/>
            <a:cxnLst/>
            <a:rect l="l" t="t" r="r" b="b"/>
            <a:pathLst>
              <a:path w="2411611" h="331597">
                <a:moveTo>
                  <a:pt x="0" y="0"/>
                </a:moveTo>
                <a:lnTo>
                  <a:pt x="2411611" y="0"/>
                </a:lnTo>
                <a:lnTo>
                  <a:pt x="2411611" y="331597"/>
                </a:lnTo>
                <a:lnTo>
                  <a:pt x="0" y="3315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409085" y="9201514"/>
            <a:ext cx="3930451" cy="216175"/>
          </a:xfrm>
          <a:custGeom>
            <a:avLst/>
            <a:gdLst/>
            <a:ahLst/>
            <a:cxnLst/>
            <a:rect l="l" t="t" r="r" b="b"/>
            <a:pathLst>
              <a:path w="3930451" h="216175">
                <a:moveTo>
                  <a:pt x="0" y="0"/>
                </a:moveTo>
                <a:lnTo>
                  <a:pt x="3930451" y="0"/>
                </a:lnTo>
                <a:lnTo>
                  <a:pt x="3930451" y="216175"/>
                </a:lnTo>
                <a:lnTo>
                  <a:pt x="0" y="2161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4358640" y="9400468"/>
            <a:ext cx="2959348" cy="234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07"/>
              </a:lnSpc>
            </a:pPr>
            <a:r>
              <a:rPr lang="en-US" sz="1362" b="1" dirty="0">
                <a:solidFill>
                  <a:srgbClr val="000000"/>
                </a:solidFill>
                <a:latin typeface="Montserrat Heavy"/>
              </a:rPr>
              <a:t>ORGANISATION DES POSITIONS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14433" y="423298"/>
            <a:ext cx="5749454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 Bold"/>
              </a:rPr>
              <a:t>POSITIONS DES JAMBES, AU SOL À DROITE</a:t>
            </a:r>
          </a:p>
        </p:txBody>
      </p:sp>
      <p:sp>
        <p:nvSpPr>
          <p:cNvPr id="10" name="Freeform 10"/>
          <p:cNvSpPr/>
          <p:nvPr/>
        </p:nvSpPr>
        <p:spPr>
          <a:xfrm>
            <a:off x="2265294" y="1317233"/>
            <a:ext cx="3330354" cy="6020273"/>
          </a:xfrm>
          <a:custGeom>
            <a:avLst/>
            <a:gdLst/>
            <a:ahLst/>
            <a:cxnLst/>
            <a:rect l="l" t="t" r="r" b="b"/>
            <a:pathLst>
              <a:path w="3330354" h="6020273">
                <a:moveTo>
                  <a:pt x="0" y="0"/>
                </a:moveTo>
                <a:lnTo>
                  <a:pt x="3330353" y="0"/>
                </a:lnTo>
                <a:lnTo>
                  <a:pt x="3330353" y="6020273"/>
                </a:lnTo>
                <a:lnTo>
                  <a:pt x="0" y="60202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14053" t="-44177" r="-233487" b="-26200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54600" y="0"/>
            <a:ext cx="17881600" cy="10058400"/>
          </a:xfrm>
          <a:custGeom>
            <a:avLst/>
            <a:gdLst/>
            <a:ahLst/>
            <a:cxnLst/>
            <a:rect l="l" t="t" r="r" b="b"/>
            <a:pathLst>
              <a:path w="17881600" h="10058400">
                <a:moveTo>
                  <a:pt x="0" y="0"/>
                </a:moveTo>
                <a:lnTo>
                  <a:pt x="17881600" y="0"/>
                </a:lnTo>
                <a:lnTo>
                  <a:pt x="17881600" y="10058400"/>
                </a:lnTo>
                <a:lnTo>
                  <a:pt x="0" y="10058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 t="-47862" r="-18178" b="-6223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81876" y="8117680"/>
            <a:ext cx="6821648" cy="683441"/>
            <a:chOff x="0" y="0"/>
            <a:chExt cx="6985595" cy="6998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85595" cy="699867"/>
            </a:xfrm>
            <a:custGeom>
              <a:avLst/>
              <a:gdLst/>
              <a:ahLst/>
              <a:cxnLst/>
              <a:rect l="l" t="t" r="r" b="b"/>
              <a:pathLst>
                <a:path w="6985595" h="699867">
                  <a:moveTo>
                    <a:pt x="203200" y="0"/>
                  </a:moveTo>
                  <a:lnTo>
                    <a:pt x="6985595" y="0"/>
                  </a:lnTo>
                  <a:lnTo>
                    <a:pt x="6782395" y="699867"/>
                  </a:lnTo>
                  <a:lnTo>
                    <a:pt x="0" y="69986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36BC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47625"/>
              <a:ext cx="6782395" cy="747492"/>
            </a:xfrm>
            <a:prstGeom prst="rect">
              <a:avLst/>
            </a:prstGeom>
          </p:spPr>
          <p:txBody>
            <a:bodyPr lIns="21590" tIns="21590" rIns="21590" bIns="21590" rtlCol="0" anchor="ctr"/>
            <a:lstStyle/>
            <a:p>
              <a:pPr marL="0" lvl="0" indent="0"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dirty="0">
                  <a:solidFill>
                    <a:srgbClr val="000000"/>
                  </a:solidFill>
                  <a:latin typeface="Montserrat Bold"/>
                </a:rPr>
                <a:t>5</a:t>
              </a:r>
              <a:r>
                <a:rPr lang="en-US" sz="2799" baseline="30000" dirty="0">
                  <a:solidFill>
                    <a:srgbClr val="000000"/>
                  </a:solidFill>
                  <a:latin typeface="Montserrat Bold"/>
                </a:rPr>
                <a:t>e</a:t>
              </a:r>
              <a:r>
                <a:rPr lang="en-US" sz="2799" dirty="0">
                  <a:solidFill>
                    <a:srgbClr val="000000"/>
                  </a:solidFill>
                  <a:latin typeface="Montserrat Bold"/>
                </a:rPr>
                <a:t> ouverte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456476" y="9111492"/>
            <a:ext cx="2411611" cy="331597"/>
          </a:xfrm>
          <a:custGeom>
            <a:avLst/>
            <a:gdLst/>
            <a:ahLst/>
            <a:cxnLst/>
            <a:rect l="l" t="t" r="r" b="b"/>
            <a:pathLst>
              <a:path w="2411611" h="331597">
                <a:moveTo>
                  <a:pt x="0" y="0"/>
                </a:moveTo>
                <a:lnTo>
                  <a:pt x="2411611" y="0"/>
                </a:lnTo>
                <a:lnTo>
                  <a:pt x="2411611" y="331597"/>
                </a:lnTo>
                <a:lnTo>
                  <a:pt x="0" y="3315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409085" y="9201514"/>
            <a:ext cx="3930451" cy="216175"/>
          </a:xfrm>
          <a:custGeom>
            <a:avLst/>
            <a:gdLst/>
            <a:ahLst/>
            <a:cxnLst/>
            <a:rect l="l" t="t" r="r" b="b"/>
            <a:pathLst>
              <a:path w="3930451" h="216175">
                <a:moveTo>
                  <a:pt x="0" y="0"/>
                </a:moveTo>
                <a:lnTo>
                  <a:pt x="3930451" y="0"/>
                </a:lnTo>
                <a:lnTo>
                  <a:pt x="3930451" y="216175"/>
                </a:lnTo>
                <a:lnTo>
                  <a:pt x="0" y="2161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4358640" y="9400468"/>
            <a:ext cx="2959348" cy="234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07"/>
              </a:lnSpc>
            </a:pPr>
            <a:r>
              <a:rPr lang="en-US" sz="1362" b="1" dirty="0">
                <a:solidFill>
                  <a:srgbClr val="000000"/>
                </a:solidFill>
                <a:latin typeface="Montserrat Heavy"/>
              </a:rPr>
              <a:t>ORGANISATION DES POSITIONS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14433" y="423298"/>
            <a:ext cx="5749454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 Bold"/>
              </a:rPr>
              <a:t>POSITIONS DES JAMBES, AU SOL À DROITE</a:t>
            </a:r>
          </a:p>
        </p:txBody>
      </p:sp>
      <p:sp>
        <p:nvSpPr>
          <p:cNvPr id="10" name="Freeform 10"/>
          <p:cNvSpPr/>
          <p:nvPr/>
        </p:nvSpPr>
        <p:spPr>
          <a:xfrm>
            <a:off x="2548921" y="1111028"/>
            <a:ext cx="2825389" cy="6509651"/>
          </a:xfrm>
          <a:custGeom>
            <a:avLst/>
            <a:gdLst/>
            <a:ahLst/>
            <a:cxnLst/>
            <a:rect l="l" t="t" r="r" b="b"/>
            <a:pathLst>
              <a:path w="2825389" h="6509651">
                <a:moveTo>
                  <a:pt x="0" y="0"/>
                </a:moveTo>
                <a:lnTo>
                  <a:pt x="2825390" y="0"/>
                </a:lnTo>
                <a:lnTo>
                  <a:pt x="2825390" y="6509652"/>
                </a:lnTo>
                <a:lnTo>
                  <a:pt x="0" y="65096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61861" t="-37623" r="-281501" b="-1944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54600" y="0"/>
            <a:ext cx="17881600" cy="10058400"/>
          </a:xfrm>
          <a:custGeom>
            <a:avLst/>
            <a:gdLst/>
            <a:ahLst/>
            <a:cxnLst/>
            <a:rect l="l" t="t" r="r" b="b"/>
            <a:pathLst>
              <a:path w="17881600" h="10058400">
                <a:moveTo>
                  <a:pt x="0" y="0"/>
                </a:moveTo>
                <a:lnTo>
                  <a:pt x="17881600" y="0"/>
                </a:lnTo>
                <a:lnTo>
                  <a:pt x="17881600" y="10058400"/>
                </a:lnTo>
                <a:lnTo>
                  <a:pt x="0" y="10058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 t="-47862" r="-18178" b="-6223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81876" y="8117680"/>
            <a:ext cx="6821648" cy="683441"/>
            <a:chOff x="0" y="0"/>
            <a:chExt cx="6985595" cy="6998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85595" cy="699867"/>
            </a:xfrm>
            <a:custGeom>
              <a:avLst/>
              <a:gdLst/>
              <a:ahLst/>
              <a:cxnLst/>
              <a:rect l="l" t="t" r="r" b="b"/>
              <a:pathLst>
                <a:path w="6985595" h="699867">
                  <a:moveTo>
                    <a:pt x="203200" y="0"/>
                  </a:moveTo>
                  <a:lnTo>
                    <a:pt x="6985595" y="0"/>
                  </a:lnTo>
                  <a:lnTo>
                    <a:pt x="6782395" y="699867"/>
                  </a:lnTo>
                  <a:lnTo>
                    <a:pt x="0" y="69986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36BC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47625"/>
              <a:ext cx="6782395" cy="747492"/>
            </a:xfrm>
            <a:prstGeom prst="rect">
              <a:avLst/>
            </a:prstGeom>
          </p:spPr>
          <p:txBody>
            <a:bodyPr lIns="21590" tIns="21590" rIns="21590" bIns="21590" rtlCol="0" anchor="ctr"/>
            <a:lstStyle/>
            <a:p>
              <a:pPr marL="0" lvl="0" indent="0"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dirty="0">
                  <a:solidFill>
                    <a:srgbClr val="000000"/>
                  </a:solidFill>
                  <a:latin typeface="Montserrat Bold"/>
                </a:rPr>
                <a:t>3</a:t>
              </a:r>
              <a:r>
                <a:rPr lang="en-US" sz="2799" baseline="30000" dirty="0">
                  <a:solidFill>
                    <a:srgbClr val="000000"/>
                  </a:solidFill>
                  <a:latin typeface="Montserrat Bold"/>
                </a:rPr>
                <a:t>e</a:t>
              </a:r>
              <a:r>
                <a:rPr lang="en-US" sz="2799" dirty="0">
                  <a:solidFill>
                    <a:srgbClr val="000000"/>
                  </a:solidFill>
                  <a:latin typeface="Montserrat Bold"/>
                </a:rPr>
                <a:t> position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456476" y="9111492"/>
            <a:ext cx="2411611" cy="331597"/>
          </a:xfrm>
          <a:custGeom>
            <a:avLst/>
            <a:gdLst/>
            <a:ahLst/>
            <a:cxnLst/>
            <a:rect l="l" t="t" r="r" b="b"/>
            <a:pathLst>
              <a:path w="2411611" h="331597">
                <a:moveTo>
                  <a:pt x="0" y="0"/>
                </a:moveTo>
                <a:lnTo>
                  <a:pt x="2411611" y="0"/>
                </a:lnTo>
                <a:lnTo>
                  <a:pt x="2411611" y="331597"/>
                </a:lnTo>
                <a:lnTo>
                  <a:pt x="0" y="3315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409085" y="9201514"/>
            <a:ext cx="3930451" cy="216175"/>
          </a:xfrm>
          <a:custGeom>
            <a:avLst/>
            <a:gdLst/>
            <a:ahLst/>
            <a:cxnLst/>
            <a:rect l="l" t="t" r="r" b="b"/>
            <a:pathLst>
              <a:path w="3930451" h="216175">
                <a:moveTo>
                  <a:pt x="0" y="0"/>
                </a:moveTo>
                <a:lnTo>
                  <a:pt x="3930451" y="0"/>
                </a:lnTo>
                <a:lnTo>
                  <a:pt x="3930451" y="216175"/>
                </a:lnTo>
                <a:lnTo>
                  <a:pt x="0" y="2161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685804" y="423298"/>
            <a:ext cx="6406712" cy="339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 Bold"/>
              </a:rPr>
              <a:t>POSITIONS DES PIEDS EN PARALLÈLE À DROITE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351FEA-B255-C710-8042-001718479ABB}"/>
              </a:ext>
            </a:extLst>
          </p:cNvPr>
          <p:cNvSpPr txBox="1"/>
          <p:nvPr/>
        </p:nvSpPr>
        <p:spPr>
          <a:xfrm>
            <a:off x="4358640" y="9400468"/>
            <a:ext cx="2959348" cy="234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07"/>
              </a:lnSpc>
            </a:pPr>
            <a:r>
              <a:rPr lang="en-US" sz="1362" b="1" dirty="0">
                <a:solidFill>
                  <a:srgbClr val="000000"/>
                </a:solidFill>
                <a:latin typeface="Montserrat Heavy"/>
              </a:rPr>
              <a:t>ORGANISATION DES POSITIONS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7426C6C-E9A1-0808-1C49-3E26386A94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650" y="1629153"/>
            <a:ext cx="4745290" cy="6143247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54600" y="0"/>
            <a:ext cx="17881600" cy="10058400"/>
          </a:xfrm>
          <a:custGeom>
            <a:avLst/>
            <a:gdLst/>
            <a:ahLst/>
            <a:cxnLst/>
            <a:rect l="l" t="t" r="r" b="b"/>
            <a:pathLst>
              <a:path w="17881600" h="10058400">
                <a:moveTo>
                  <a:pt x="0" y="0"/>
                </a:moveTo>
                <a:lnTo>
                  <a:pt x="17881600" y="0"/>
                </a:lnTo>
                <a:lnTo>
                  <a:pt x="17881600" y="10058400"/>
                </a:lnTo>
                <a:lnTo>
                  <a:pt x="0" y="10058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 t="-47862" r="-18178" b="-6223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81876" y="8117680"/>
            <a:ext cx="6821648" cy="683441"/>
            <a:chOff x="0" y="0"/>
            <a:chExt cx="6985595" cy="6998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85595" cy="699867"/>
            </a:xfrm>
            <a:custGeom>
              <a:avLst/>
              <a:gdLst/>
              <a:ahLst/>
              <a:cxnLst/>
              <a:rect l="l" t="t" r="r" b="b"/>
              <a:pathLst>
                <a:path w="6985595" h="699867">
                  <a:moveTo>
                    <a:pt x="203200" y="0"/>
                  </a:moveTo>
                  <a:lnTo>
                    <a:pt x="6985595" y="0"/>
                  </a:lnTo>
                  <a:lnTo>
                    <a:pt x="6782395" y="699867"/>
                  </a:lnTo>
                  <a:lnTo>
                    <a:pt x="0" y="69986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36BC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47625"/>
              <a:ext cx="6782395" cy="747492"/>
            </a:xfrm>
            <a:prstGeom prst="rect">
              <a:avLst/>
            </a:prstGeom>
          </p:spPr>
          <p:txBody>
            <a:bodyPr lIns="21590" tIns="21590" rIns="21590" bIns="21590" rtlCol="0" anchor="ctr"/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dirty="0">
                  <a:solidFill>
                    <a:srgbClr val="000000"/>
                  </a:solidFill>
                  <a:latin typeface="Montserrat Bold"/>
                </a:rPr>
                <a:t>4</a:t>
              </a:r>
              <a:r>
                <a:rPr lang="en-US" sz="2799" baseline="30000" dirty="0">
                  <a:solidFill>
                    <a:srgbClr val="000000"/>
                  </a:solidFill>
                  <a:latin typeface="Montserrat Bold"/>
                </a:rPr>
                <a:t>e</a:t>
              </a:r>
              <a:r>
                <a:rPr lang="en-US" sz="2799" dirty="0">
                  <a:solidFill>
                    <a:srgbClr val="000000"/>
                  </a:solidFill>
                  <a:latin typeface="Montserrat Bold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Montserrat Bold"/>
                </a:rPr>
                <a:t>opposée</a:t>
              </a:r>
              <a:r>
                <a:rPr lang="en-US" sz="2799" dirty="0">
                  <a:solidFill>
                    <a:srgbClr val="000000"/>
                  </a:solidFill>
                  <a:latin typeface="Montserrat Bold"/>
                </a:rPr>
                <a:t> 1</a:t>
              </a:r>
              <a:r>
                <a:rPr lang="en-US" sz="3200" baseline="30000" dirty="0">
                  <a:solidFill>
                    <a:srgbClr val="000000"/>
                  </a:solidFill>
                  <a:latin typeface="Montserrat Bold"/>
                </a:rPr>
                <a:t>ère</a:t>
              </a:r>
              <a:r>
                <a:rPr lang="en-US" sz="2799" dirty="0">
                  <a:solidFill>
                    <a:srgbClr val="000000"/>
                  </a:solidFill>
                  <a:latin typeface="Montserrat Bold"/>
                </a:rPr>
                <a:t>    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456476" y="9111492"/>
            <a:ext cx="2411611" cy="331597"/>
          </a:xfrm>
          <a:custGeom>
            <a:avLst/>
            <a:gdLst/>
            <a:ahLst/>
            <a:cxnLst/>
            <a:rect l="l" t="t" r="r" b="b"/>
            <a:pathLst>
              <a:path w="2411611" h="331597">
                <a:moveTo>
                  <a:pt x="0" y="0"/>
                </a:moveTo>
                <a:lnTo>
                  <a:pt x="2411611" y="0"/>
                </a:lnTo>
                <a:lnTo>
                  <a:pt x="2411611" y="331597"/>
                </a:lnTo>
                <a:lnTo>
                  <a:pt x="0" y="3315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409085" y="9201514"/>
            <a:ext cx="3930451" cy="216175"/>
          </a:xfrm>
          <a:custGeom>
            <a:avLst/>
            <a:gdLst/>
            <a:ahLst/>
            <a:cxnLst/>
            <a:rect l="l" t="t" r="r" b="b"/>
            <a:pathLst>
              <a:path w="3930451" h="216175">
                <a:moveTo>
                  <a:pt x="0" y="0"/>
                </a:moveTo>
                <a:lnTo>
                  <a:pt x="3930451" y="0"/>
                </a:lnTo>
                <a:lnTo>
                  <a:pt x="3930451" y="216175"/>
                </a:lnTo>
                <a:lnTo>
                  <a:pt x="0" y="2161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685804" y="423298"/>
            <a:ext cx="6406712" cy="339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 Bold"/>
              </a:rPr>
              <a:t>POSITIONS DES PIEDS EN PARALLÈLE À DROITE</a:t>
            </a: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C457D70E-31C7-20CE-09FC-D1D863999E96}"/>
              </a:ext>
            </a:extLst>
          </p:cNvPr>
          <p:cNvSpPr txBox="1"/>
          <p:nvPr/>
        </p:nvSpPr>
        <p:spPr>
          <a:xfrm>
            <a:off x="4358640" y="9400468"/>
            <a:ext cx="2959348" cy="234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07"/>
              </a:lnSpc>
            </a:pPr>
            <a:r>
              <a:rPr lang="en-US" sz="1362" b="1" dirty="0">
                <a:solidFill>
                  <a:srgbClr val="000000"/>
                </a:solidFill>
                <a:latin typeface="Montserrat Heavy"/>
              </a:rPr>
              <a:t>ORGANISATION DES POSITIONS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E53CD0-B59F-6935-9C02-925C81C03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84659" y="1828800"/>
            <a:ext cx="2344541" cy="5861353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54600" y="0"/>
            <a:ext cx="17881600" cy="10058400"/>
          </a:xfrm>
          <a:custGeom>
            <a:avLst/>
            <a:gdLst/>
            <a:ahLst/>
            <a:cxnLst/>
            <a:rect l="l" t="t" r="r" b="b"/>
            <a:pathLst>
              <a:path w="17881600" h="10058400">
                <a:moveTo>
                  <a:pt x="0" y="0"/>
                </a:moveTo>
                <a:lnTo>
                  <a:pt x="17881600" y="0"/>
                </a:lnTo>
                <a:lnTo>
                  <a:pt x="17881600" y="10058400"/>
                </a:lnTo>
                <a:lnTo>
                  <a:pt x="0" y="10058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 t="-47862" r="-18178" b="-6223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81876" y="8117680"/>
            <a:ext cx="6821648" cy="683441"/>
            <a:chOff x="0" y="0"/>
            <a:chExt cx="6985595" cy="6998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85595" cy="699867"/>
            </a:xfrm>
            <a:custGeom>
              <a:avLst/>
              <a:gdLst/>
              <a:ahLst/>
              <a:cxnLst/>
              <a:rect l="l" t="t" r="r" b="b"/>
              <a:pathLst>
                <a:path w="6985595" h="699867">
                  <a:moveTo>
                    <a:pt x="203200" y="0"/>
                  </a:moveTo>
                  <a:lnTo>
                    <a:pt x="6985595" y="0"/>
                  </a:lnTo>
                  <a:lnTo>
                    <a:pt x="6782395" y="699867"/>
                  </a:lnTo>
                  <a:lnTo>
                    <a:pt x="0" y="69986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36BC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47625"/>
              <a:ext cx="6782395" cy="747492"/>
            </a:xfrm>
            <a:prstGeom prst="rect">
              <a:avLst/>
            </a:prstGeom>
          </p:spPr>
          <p:txBody>
            <a:bodyPr lIns="21590" tIns="21590" rIns="21590" bIns="21590" rtlCol="0" anchor="ctr"/>
            <a:lstStyle/>
            <a:p>
              <a:pPr marL="0" lvl="0" indent="0"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dirty="0">
                  <a:solidFill>
                    <a:srgbClr val="000000"/>
                  </a:solidFill>
                  <a:latin typeface="Montserrat Bold"/>
                </a:rPr>
                <a:t>4</a:t>
              </a:r>
              <a:r>
                <a:rPr lang="en-US" sz="2799" baseline="30000" dirty="0">
                  <a:solidFill>
                    <a:srgbClr val="000000"/>
                  </a:solidFill>
                  <a:latin typeface="Montserrat Bold"/>
                </a:rPr>
                <a:t>e</a:t>
              </a:r>
              <a:r>
                <a:rPr lang="en-US" sz="2799" dirty="0">
                  <a:solidFill>
                    <a:srgbClr val="000000"/>
                  </a:solidFill>
                  <a:latin typeface="Montserrat Bold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Montserrat Bold"/>
                </a:rPr>
                <a:t>opposée</a:t>
              </a:r>
              <a:r>
                <a:rPr lang="en-US" sz="2799" dirty="0">
                  <a:solidFill>
                    <a:srgbClr val="000000"/>
                  </a:solidFill>
                  <a:latin typeface="Montserrat Bold"/>
                </a:rPr>
                <a:t> 2</a:t>
              </a:r>
              <a:r>
                <a:rPr lang="en-US" sz="2799" baseline="30000" dirty="0">
                  <a:solidFill>
                    <a:srgbClr val="000000"/>
                  </a:solidFill>
                  <a:latin typeface="Montserrat Bold"/>
                </a:rPr>
                <a:t>e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456476" y="9111492"/>
            <a:ext cx="2411611" cy="331597"/>
          </a:xfrm>
          <a:custGeom>
            <a:avLst/>
            <a:gdLst/>
            <a:ahLst/>
            <a:cxnLst/>
            <a:rect l="l" t="t" r="r" b="b"/>
            <a:pathLst>
              <a:path w="2411611" h="331597">
                <a:moveTo>
                  <a:pt x="0" y="0"/>
                </a:moveTo>
                <a:lnTo>
                  <a:pt x="2411611" y="0"/>
                </a:lnTo>
                <a:lnTo>
                  <a:pt x="2411611" y="331597"/>
                </a:lnTo>
                <a:lnTo>
                  <a:pt x="0" y="3315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409085" y="9201514"/>
            <a:ext cx="3930451" cy="216175"/>
          </a:xfrm>
          <a:custGeom>
            <a:avLst/>
            <a:gdLst/>
            <a:ahLst/>
            <a:cxnLst/>
            <a:rect l="l" t="t" r="r" b="b"/>
            <a:pathLst>
              <a:path w="3930451" h="216175">
                <a:moveTo>
                  <a:pt x="0" y="0"/>
                </a:moveTo>
                <a:lnTo>
                  <a:pt x="3930451" y="0"/>
                </a:lnTo>
                <a:lnTo>
                  <a:pt x="3930451" y="216175"/>
                </a:lnTo>
                <a:lnTo>
                  <a:pt x="0" y="2161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685804" y="423298"/>
            <a:ext cx="6406712" cy="339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 Bold"/>
              </a:rPr>
              <a:t>POSITIONS DES PIEDS EN PARALLÈLE À DROITE</a:t>
            </a:r>
          </a:p>
        </p:txBody>
      </p:sp>
      <p:sp>
        <p:nvSpPr>
          <p:cNvPr id="10" name="Freeform 10"/>
          <p:cNvSpPr/>
          <p:nvPr/>
        </p:nvSpPr>
        <p:spPr>
          <a:xfrm>
            <a:off x="2973561" y="1618995"/>
            <a:ext cx="1825277" cy="6187380"/>
          </a:xfrm>
          <a:custGeom>
            <a:avLst/>
            <a:gdLst/>
            <a:ahLst/>
            <a:cxnLst/>
            <a:rect l="l" t="t" r="r" b="b"/>
            <a:pathLst>
              <a:path w="1825277" h="6187380">
                <a:moveTo>
                  <a:pt x="0" y="0"/>
                </a:moveTo>
                <a:lnTo>
                  <a:pt x="1825278" y="0"/>
                </a:lnTo>
                <a:lnTo>
                  <a:pt x="1825278" y="6187380"/>
                </a:lnTo>
                <a:lnTo>
                  <a:pt x="0" y="61873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3E51BC-EA3B-1FDA-7E37-59483DD800FF}"/>
              </a:ext>
            </a:extLst>
          </p:cNvPr>
          <p:cNvSpPr txBox="1"/>
          <p:nvPr/>
        </p:nvSpPr>
        <p:spPr>
          <a:xfrm>
            <a:off x="4358640" y="9400468"/>
            <a:ext cx="2959348" cy="234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07"/>
              </a:lnSpc>
            </a:pPr>
            <a:r>
              <a:rPr lang="en-US" sz="1362" b="1" dirty="0">
                <a:solidFill>
                  <a:srgbClr val="000000"/>
                </a:solidFill>
                <a:latin typeface="Montserrat Heavy"/>
              </a:rPr>
              <a:t>ORGANISATION DES POSITIONS</a:t>
            </a:r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54600" y="0"/>
            <a:ext cx="17881600" cy="10058400"/>
          </a:xfrm>
          <a:custGeom>
            <a:avLst/>
            <a:gdLst/>
            <a:ahLst/>
            <a:cxnLst/>
            <a:rect l="l" t="t" r="r" b="b"/>
            <a:pathLst>
              <a:path w="17881600" h="10058400">
                <a:moveTo>
                  <a:pt x="0" y="0"/>
                </a:moveTo>
                <a:lnTo>
                  <a:pt x="17881600" y="0"/>
                </a:lnTo>
                <a:lnTo>
                  <a:pt x="17881600" y="10058400"/>
                </a:lnTo>
                <a:lnTo>
                  <a:pt x="0" y="10058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 t="-47862" r="-18178" b="-6223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81876" y="8117680"/>
            <a:ext cx="6821648" cy="683441"/>
            <a:chOff x="0" y="0"/>
            <a:chExt cx="6985595" cy="6998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85595" cy="699867"/>
            </a:xfrm>
            <a:custGeom>
              <a:avLst/>
              <a:gdLst/>
              <a:ahLst/>
              <a:cxnLst/>
              <a:rect l="l" t="t" r="r" b="b"/>
              <a:pathLst>
                <a:path w="6985595" h="699867">
                  <a:moveTo>
                    <a:pt x="203200" y="0"/>
                  </a:moveTo>
                  <a:lnTo>
                    <a:pt x="6985595" y="0"/>
                  </a:lnTo>
                  <a:lnTo>
                    <a:pt x="6782395" y="699867"/>
                  </a:lnTo>
                  <a:lnTo>
                    <a:pt x="0" y="69986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36BC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47625"/>
              <a:ext cx="6782395" cy="747492"/>
            </a:xfrm>
            <a:prstGeom prst="rect">
              <a:avLst/>
            </a:prstGeom>
          </p:spPr>
          <p:txBody>
            <a:bodyPr lIns="21590" tIns="21590" rIns="21590" bIns="21590" rtlCol="0" anchor="ctr"/>
            <a:lstStyle/>
            <a:p>
              <a:pPr marL="0" lvl="0" indent="0"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dirty="0">
                  <a:solidFill>
                    <a:srgbClr val="000000"/>
                  </a:solidFill>
                  <a:latin typeface="Montserrat Bold"/>
                </a:rPr>
                <a:t>4</a:t>
              </a:r>
              <a:r>
                <a:rPr lang="en-US" sz="2799" baseline="30000" dirty="0">
                  <a:solidFill>
                    <a:srgbClr val="000000"/>
                  </a:solidFill>
                  <a:latin typeface="Montserrat Bold"/>
                </a:rPr>
                <a:t>e</a:t>
              </a:r>
              <a:r>
                <a:rPr lang="en-US" sz="2799" dirty="0">
                  <a:solidFill>
                    <a:srgbClr val="000000"/>
                  </a:solidFill>
                  <a:latin typeface="Montserrat Bold"/>
                </a:rPr>
                <a:t> large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456476" y="9111492"/>
            <a:ext cx="2411611" cy="331597"/>
          </a:xfrm>
          <a:custGeom>
            <a:avLst/>
            <a:gdLst/>
            <a:ahLst/>
            <a:cxnLst/>
            <a:rect l="l" t="t" r="r" b="b"/>
            <a:pathLst>
              <a:path w="2411611" h="331597">
                <a:moveTo>
                  <a:pt x="0" y="0"/>
                </a:moveTo>
                <a:lnTo>
                  <a:pt x="2411611" y="0"/>
                </a:lnTo>
                <a:lnTo>
                  <a:pt x="2411611" y="331597"/>
                </a:lnTo>
                <a:lnTo>
                  <a:pt x="0" y="3315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409085" y="9201514"/>
            <a:ext cx="3930451" cy="216175"/>
          </a:xfrm>
          <a:custGeom>
            <a:avLst/>
            <a:gdLst/>
            <a:ahLst/>
            <a:cxnLst/>
            <a:rect l="l" t="t" r="r" b="b"/>
            <a:pathLst>
              <a:path w="3930451" h="216175">
                <a:moveTo>
                  <a:pt x="0" y="0"/>
                </a:moveTo>
                <a:lnTo>
                  <a:pt x="3930451" y="0"/>
                </a:lnTo>
                <a:lnTo>
                  <a:pt x="3930451" y="216175"/>
                </a:lnTo>
                <a:lnTo>
                  <a:pt x="0" y="2161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685804" y="423298"/>
            <a:ext cx="6406712" cy="339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 Bold"/>
              </a:rPr>
              <a:t>POSITIONS DES PIEDS EN PARALLÈLE À DROITE</a:t>
            </a:r>
          </a:p>
        </p:txBody>
      </p:sp>
      <p:sp>
        <p:nvSpPr>
          <p:cNvPr id="10" name="Freeform 10"/>
          <p:cNvSpPr/>
          <p:nvPr/>
        </p:nvSpPr>
        <p:spPr>
          <a:xfrm>
            <a:off x="2849591" y="1409206"/>
            <a:ext cx="2073218" cy="6395531"/>
          </a:xfrm>
          <a:custGeom>
            <a:avLst/>
            <a:gdLst/>
            <a:ahLst/>
            <a:cxnLst/>
            <a:rect l="l" t="t" r="r" b="b"/>
            <a:pathLst>
              <a:path w="2073218" h="6395531">
                <a:moveTo>
                  <a:pt x="0" y="0"/>
                </a:moveTo>
                <a:lnTo>
                  <a:pt x="2073218" y="0"/>
                </a:lnTo>
                <a:lnTo>
                  <a:pt x="2073218" y="6395531"/>
                </a:lnTo>
                <a:lnTo>
                  <a:pt x="0" y="63955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2F508E-C54E-D5E9-0D52-C7DD1A94B5C1}"/>
              </a:ext>
            </a:extLst>
          </p:cNvPr>
          <p:cNvSpPr txBox="1"/>
          <p:nvPr/>
        </p:nvSpPr>
        <p:spPr>
          <a:xfrm>
            <a:off x="4358640" y="9400468"/>
            <a:ext cx="2959348" cy="234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07"/>
              </a:lnSpc>
            </a:pPr>
            <a:r>
              <a:rPr lang="en-US" sz="1362" b="1" dirty="0">
                <a:solidFill>
                  <a:srgbClr val="000000"/>
                </a:solidFill>
                <a:latin typeface="Montserrat Heavy"/>
              </a:rPr>
              <a:t>ORGANISATION DES POSITIONS</a:t>
            </a:r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706</Words>
  <Application>Microsoft Macintosh PowerPoint</Application>
  <PresentationFormat>Custom</PresentationFormat>
  <Paragraphs>167</Paragraphs>
  <Slides>54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0" baseType="lpstr">
      <vt:lpstr>Montserrat Heavy</vt:lpstr>
      <vt:lpstr>Calibri</vt:lpstr>
      <vt:lpstr>Montserrat Medium</vt:lpstr>
      <vt:lpstr>Arial</vt:lpstr>
      <vt:lpstr>Montserrat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Posters - Organisation des positions</dc:title>
  <cp:lastModifiedBy>Tjandra, Keira</cp:lastModifiedBy>
  <cp:revision>6</cp:revision>
  <dcterms:created xsi:type="dcterms:W3CDTF">2006-08-16T00:00:00Z</dcterms:created>
  <dcterms:modified xsi:type="dcterms:W3CDTF">2024-05-13T15:16:40Z</dcterms:modified>
  <dc:identifier>DAF-TY8N9O4</dc:identifier>
</cp:coreProperties>
</file>