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378" r:id="rId3"/>
    <p:sldId id="316" r:id="rId4"/>
    <p:sldId id="381" r:id="rId5"/>
    <p:sldId id="317" r:id="rId6"/>
    <p:sldId id="342" r:id="rId7"/>
    <p:sldId id="344" r:id="rId8"/>
    <p:sldId id="345" r:id="rId9"/>
    <p:sldId id="346" r:id="rId10"/>
    <p:sldId id="347" r:id="rId11"/>
    <p:sldId id="348" r:id="rId12"/>
    <p:sldId id="349" r:id="rId13"/>
    <p:sldId id="350" r:id="rId14"/>
    <p:sldId id="382" r:id="rId15"/>
    <p:sldId id="359" r:id="rId16"/>
    <p:sldId id="377" r:id="rId17"/>
    <p:sldId id="360" r:id="rId18"/>
    <p:sldId id="361" r:id="rId19"/>
    <p:sldId id="362" r:id="rId20"/>
    <p:sldId id="365" r:id="rId21"/>
    <p:sldId id="366" r:id="rId22"/>
    <p:sldId id="368" r:id="rId23"/>
    <p:sldId id="380" r:id="rId24"/>
    <p:sldId id="341" r:id="rId25"/>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tte Dromaguet" initials="CD" lastIdx="2" clrIdx="0">
    <p:extLst>
      <p:ext uri="{19B8F6BF-5375-455C-9EA6-DF929625EA0E}">
        <p15:presenceInfo xmlns:p15="http://schemas.microsoft.com/office/powerpoint/2012/main" userId="d860d17aa0714a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B82"/>
    <a:srgbClr val="E42B4F"/>
    <a:srgbClr val="E42D4E"/>
    <a:srgbClr val="974B83"/>
    <a:srgbClr val="0A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p:normalViewPr>
  <p:slideViewPr>
    <p:cSldViewPr snapToGrid="0">
      <p:cViewPr varScale="1">
        <p:scale>
          <a:sx n="124" d="100"/>
          <a:sy n="124" d="100"/>
        </p:scale>
        <p:origin x="1472" y="168"/>
      </p:cViewPr>
      <p:guideLst/>
    </p:cSldViewPr>
  </p:slideViewPr>
  <p:notesTextViewPr>
    <p:cViewPr>
      <p:scale>
        <a:sx n="3" d="2"/>
        <a:sy n="3" d="2"/>
      </p:scale>
      <p:origin x="0" y="0"/>
    </p:cViewPr>
  </p:notesTextViewPr>
  <p:sorterViewPr>
    <p:cViewPr>
      <p:scale>
        <a:sx n="170" d="100"/>
        <a:sy n="170" d="100"/>
      </p:scale>
      <p:origin x="0" y="-6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jos Azules" userId="524bcf37f7c3dd46" providerId="LiveId" clId="{ECC776FE-368D-4402-8025-08E775622F63}"/>
    <pc:docChg chg="undo redo custSel addSld delSld modSld sldOrd">
      <pc:chgData name="Ojos Azules" userId="524bcf37f7c3dd46" providerId="LiveId" clId="{ECC776FE-368D-4402-8025-08E775622F63}" dt="2021-06-14T05:14:01.647" v="3004" actId="20577"/>
      <pc:docMkLst>
        <pc:docMk/>
      </pc:docMkLst>
      <pc:sldChg chg="addSp modSp mod">
        <pc:chgData name="Ojos Azules" userId="524bcf37f7c3dd46" providerId="LiveId" clId="{ECC776FE-368D-4402-8025-08E775622F63}" dt="2021-06-14T03:37:31.666" v="115" actId="20577"/>
        <pc:sldMkLst>
          <pc:docMk/>
          <pc:sldMk cId="41978316" sldId="316"/>
        </pc:sldMkLst>
        <pc:spChg chg="mod">
          <ac:chgData name="Ojos Azules" userId="524bcf37f7c3dd46" providerId="LiveId" clId="{ECC776FE-368D-4402-8025-08E775622F63}" dt="2021-06-14T03:35:02.718" v="1" actId="6549"/>
          <ac:spMkLst>
            <pc:docMk/>
            <pc:sldMk cId="41978316" sldId="316"/>
            <ac:spMk id="8" creationId="{4F7F5C3E-B49D-9C49-824B-02B347A20835}"/>
          </ac:spMkLst>
        </pc:spChg>
        <pc:spChg chg="add mod">
          <ac:chgData name="Ojos Azules" userId="524bcf37f7c3dd46" providerId="LiveId" clId="{ECC776FE-368D-4402-8025-08E775622F63}" dt="2021-06-14T03:37:31.666" v="115" actId="20577"/>
          <ac:spMkLst>
            <pc:docMk/>
            <pc:sldMk cId="41978316" sldId="316"/>
            <ac:spMk id="14" creationId="{47AFEB02-226B-4667-AF08-CD85DC3CEC67}"/>
          </ac:spMkLst>
        </pc:spChg>
      </pc:sldChg>
      <pc:sldChg chg="modSp mod">
        <pc:chgData name="Ojos Azules" userId="524bcf37f7c3dd46" providerId="LiveId" clId="{ECC776FE-368D-4402-8025-08E775622F63}" dt="2021-06-14T03:35:58.489" v="3" actId="207"/>
        <pc:sldMkLst>
          <pc:docMk/>
          <pc:sldMk cId="269412445" sldId="317"/>
        </pc:sldMkLst>
        <pc:spChg chg="mod">
          <ac:chgData name="Ojos Azules" userId="524bcf37f7c3dd46" providerId="LiveId" clId="{ECC776FE-368D-4402-8025-08E775622F63}" dt="2021-06-14T03:35:58.489" v="3" actId="207"/>
          <ac:spMkLst>
            <pc:docMk/>
            <pc:sldMk cId="269412445" sldId="317"/>
            <ac:spMk id="8" creationId="{CC60C5B9-57E8-8D42-803F-774BC054C47E}"/>
          </ac:spMkLst>
        </pc:spChg>
      </pc:sldChg>
      <pc:sldChg chg="modSp mod">
        <pc:chgData name="Ojos Azules" userId="524bcf37f7c3dd46" providerId="LiveId" clId="{ECC776FE-368D-4402-8025-08E775622F63}" dt="2021-06-14T03:41:14.831" v="123" actId="1076"/>
        <pc:sldMkLst>
          <pc:docMk/>
          <pc:sldMk cId="3347990926" sldId="342"/>
        </pc:sldMkLst>
        <pc:spChg chg="mod">
          <ac:chgData name="Ojos Azules" userId="524bcf37f7c3dd46" providerId="LiveId" clId="{ECC776FE-368D-4402-8025-08E775622F63}" dt="2021-06-14T03:40:55.625" v="121" actId="14100"/>
          <ac:spMkLst>
            <pc:docMk/>
            <pc:sldMk cId="3347990926" sldId="342"/>
            <ac:spMk id="7" creationId="{74EA38B0-50AD-F141-8F86-DA208835587E}"/>
          </ac:spMkLst>
        </pc:spChg>
        <pc:spChg chg="mod">
          <ac:chgData name="Ojos Azules" userId="524bcf37f7c3dd46" providerId="LiveId" clId="{ECC776FE-368D-4402-8025-08E775622F63}" dt="2021-06-14T03:41:05.262" v="122" actId="14100"/>
          <ac:spMkLst>
            <pc:docMk/>
            <pc:sldMk cId="3347990926" sldId="342"/>
            <ac:spMk id="11" creationId="{CB70B21D-94DD-C345-A47D-DAD1A0E1378A}"/>
          </ac:spMkLst>
        </pc:spChg>
        <pc:spChg chg="mod">
          <ac:chgData name="Ojos Azules" userId="524bcf37f7c3dd46" providerId="LiveId" clId="{ECC776FE-368D-4402-8025-08E775622F63}" dt="2021-06-14T03:41:14.831" v="123" actId="1076"/>
          <ac:spMkLst>
            <pc:docMk/>
            <pc:sldMk cId="3347990926" sldId="342"/>
            <ac:spMk id="12" creationId="{6272EF6B-19DC-3947-A541-9B0AFAD33740}"/>
          </ac:spMkLst>
        </pc:spChg>
      </pc:sldChg>
      <pc:sldChg chg="modSp mod">
        <pc:chgData name="Ojos Azules" userId="524bcf37f7c3dd46" providerId="LiveId" clId="{ECC776FE-368D-4402-8025-08E775622F63}" dt="2021-06-14T04:10:53.304" v="1476" actId="255"/>
        <pc:sldMkLst>
          <pc:docMk/>
          <pc:sldMk cId="4170460263" sldId="344"/>
        </pc:sldMkLst>
        <pc:spChg chg="mod">
          <ac:chgData name="Ojos Azules" userId="524bcf37f7c3dd46" providerId="LiveId" clId="{ECC776FE-368D-4402-8025-08E775622F63}" dt="2021-06-14T04:10:53.304" v="1476" actId="255"/>
          <ac:spMkLst>
            <pc:docMk/>
            <pc:sldMk cId="4170460263" sldId="344"/>
            <ac:spMk id="8" creationId="{C5DBDECF-B262-334A-B026-AE486FAB9D76}"/>
          </ac:spMkLst>
        </pc:spChg>
      </pc:sldChg>
      <pc:sldChg chg="modSp mod">
        <pc:chgData name="Ojos Azules" userId="524bcf37f7c3dd46" providerId="LiveId" clId="{ECC776FE-368D-4402-8025-08E775622F63}" dt="2021-06-14T03:43:01.931" v="165" actId="20577"/>
        <pc:sldMkLst>
          <pc:docMk/>
          <pc:sldMk cId="2094518460" sldId="345"/>
        </pc:sldMkLst>
        <pc:spChg chg="mod">
          <ac:chgData name="Ojos Azules" userId="524bcf37f7c3dd46" providerId="LiveId" clId="{ECC776FE-368D-4402-8025-08E775622F63}" dt="2021-06-14T03:41:53.833" v="124" actId="6549"/>
          <ac:spMkLst>
            <pc:docMk/>
            <pc:sldMk cId="2094518460" sldId="345"/>
            <ac:spMk id="7" creationId="{C0C91958-094C-2B48-991E-C9FD28F7BA34}"/>
          </ac:spMkLst>
        </pc:spChg>
        <pc:spChg chg="mod">
          <ac:chgData name="Ojos Azules" userId="524bcf37f7c3dd46" providerId="LiveId" clId="{ECC776FE-368D-4402-8025-08E775622F63}" dt="2021-06-14T03:43:01.931" v="165" actId="20577"/>
          <ac:spMkLst>
            <pc:docMk/>
            <pc:sldMk cId="2094518460" sldId="345"/>
            <ac:spMk id="9" creationId="{4DADA63A-A4CF-45CE-B3E7-51A50F4DDC61}"/>
          </ac:spMkLst>
        </pc:spChg>
      </pc:sldChg>
      <pc:sldChg chg="modSp mod">
        <pc:chgData name="Ojos Azules" userId="524bcf37f7c3dd46" providerId="LiveId" clId="{ECC776FE-368D-4402-8025-08E775622F63}" dt="2021-06-14T04:51:39.852" v="2299" actId="207"/>
        <pc:sldMkLst>
          <pc:docMk/>
          <pc:sldMk cId="1282957275" sldId="347"/>
        </pc:sldMkLst>
        <pc:spChg chg="mod">
          <ac:chgData name="Ojos Azules" userId="524bcf37f7c3dd46" providerId="LiveId" clId="{ECC776FE-368D-4402-8025-08E775622F63}" dt="2021-06-14T04:51:39.852" v="2299" actId="207"/>
          <ac:spMkLst>
            <pc:docMk/>
            <pc:sldMk cId="1282957275" sldId="347"/>
            <ac:spMk id="11" creationId="{13E41237-A5A7-8B49-89D6-689EEEC66695}"/>
          </ac:spMkLst>
        </pc:spChg>
      </pc:sldChg>
      <pc:sldChg chg="modSp mod">
        <pc:chgData name="Ojos Azules" userId="524bcf37f7c3dd46" providerId="LiveId" clId="{ECC776FE-368D-4402-8025-08E775622F63}" dt="2021-06-14T04:52:02.079" v="2300" actId="207"/>
        <pc:sldMkLst>
          <pc:docMk/>
          <pc:sldMk cId="3270572537" sldId="348"/>
        </pc:sldMkLst>
        <pc:spChg chg="mod">
          <ac:chgData name="Ojos Azules" userId="524bcf37f7c3dd46" providerId="LiveId" clId="{ECC776FE-368D-4402-8025-08E775622F63}" dt="2021-06-14T04:52:02.079" v="2300" actId="207"/>
          <ac:spMkLst>
            <pc:docMk/>
            <pc:sldMk cId="3270572537" sldId="348"/>
            <ac:spMk id="10" creationId="{33094EB6-4758-E04E-8BA7-ED5EC2D3BD55}"/>
          </ac:spMkLst>
        </pc:spChg>
      </pc:sldChg>
      <pc:sldChg chg="modSp mod">
        <pc:chgData name="Ojos Azules" userId="524bcf37f7c3dd46" providerId="LiveId" clId="{ECC776FE-368D-4402-8025-08E775622F63}" dt="2021-06-14T04:52:25.409" v="2301" actId="207"/>
        <pc:sldMkLst>
          <pc:docMk/>
          <pc:sldMk cId="4246547659" sldId="349"/>
        </pc:sldMkLst>
        <pc:spChg chg="mod">
          <ac:chgData name="Ojos Azules" userId="524bcf37f7c3dd46" providerId="LiveId" clId="{ECC776FE-368D-4402-8025-08E775622F63}" dt="2021-06-14T04:52:25.409" v="2301" actId="207"/>
          <ac:spMkLst>
            <pc:docMk/>
            <pc:sldMk cId="4246547659" sldId="349"/>
            <ac:spMk id="13" creationId="{6D695E41-343C-544D-B5B5-E6863398AD1C}"/>
          </ac:spMkLst>
        </pc:spChg>
      </pc:sldChg>
      <pc:sldChg chg="del">
        <pc:chgData name="Ojos Azules" userId="524bcf37f7c3dd46" providerId="LiveId" clId="{ECC776FE-368D-4402-8025-08E775622F63}" dt="2021-06-14T04:51:10.238" v="2298" actId="2696"/>
        <pc:sldMkLst>
          <pc:docMk/>
          <pc:sldMk cId="1576054662" sldId="352"/>
        </pc:sldMkLst>
      </pc:sldChg>
      <pc:sldChg chg="modSp mod">
        <pc:chgData name="Ojos Azules" userId="524bcf37f7c3dd46" providerId="LiveId" clId="{ECC776FE-368D-4402-8025-08E775622F63}" dt="2021-06-14T04:52:58.093" v="2303" actId="2711"/>
        <pc:sldMkLst>
          <pc:docMk/>
          <pc:sldMk cId="1388785055" sldId="359"/>
        </pc:sldMkLst>
        <pc:spChg chg="mod">
          <ac:chgData name="Ojos Azules" userId="524bcf37f7c3dd46" providerId="LiveId" clId="{ECC776FE-368D-4402-8025-08E775622F63}" dt="2021-06-14T04:52:58.093" v="2303" actId="2711"/>
          <ac:spMkLst>
            <pc:docMk/>
            <pc:sldMk cId="1388785055" sldId="359"/>
            <ac:spMk id="11" creationId="{E8302652-6282-4C98-9282-8884DFA34001}"/>
          </ac:spMkLst>
        </pc:spChg>
      </pc:sldChg>
      <pc:sldChg chg="addSp modSp mod">
        <pc:chgData name="Ojos Azules" userId="524bcf37f7c3dd46" providerId="LiveId" clId="{ECC776FE-368D-4402-8025-08E775622F63}" dt="2021-06-14T04:57:19.779" v="2435" actId="20577"/>
        <pc:sldMkLst>
          <pc:docMk/>
          <pc:sldMk cId="434799101" sldId="360"/>
        </pc:sldMkLst>
        <pc:spChg chg="mod">
          <ac:chgData name="Ojos Azules" userId="524bcf37f7c3dd46" providerId="LiveId" clId="{ECC776FE-368D-4402-8025-08E775622F63}" dt="2021-06-14T04:56:36.692" v="2416" actId="14100"/>
          <ac:spMkLst>
            <pc:docMk/>
            <pc:sldMk cId="434799101" sldId="360"/>
            <ac:spMk id="7" creationId="{0FE3DC93-8452-204F-B0DF-9391C6878246}"/>
          </ac:spMkLst>
        </pc:spChg>
        <pc:spChg chg="add mod">
          <ac:chgData name="Ojos Azules" userId="524bcf37f7c3dd46" providerId="LiveId" clId="{ECC776FE-368D-4402-8025-08E775622F63}" dt="2021-06-14T04:56:58.374" v="2418" actId="1076"/>
          <ac:spMkLst>
            <pc:docMk/>
            <pc:sldMk cId="434799101" sldId="360"/>
            <ac:spMk id="10" creationId="{67B56FDE-C4CD-40CC-8E0A-2C80B81C6AEC}"/>
          </ac:spMkLst>
        </pc:spChg>
        <pc:spChg chg="mod">
          <ac:chgData name="Ojos Azules" userId="524bcf37f7c3dd46" providerId="LiveId" clId="{ECC776FE-368D-4402-8025-08E775622F63}" dt="2021-06-14T04:57:19.779" v="2435" actId="20577"/>
          <ac:spMkLst>
            <pc:docMk/>
            <pc:sldMk cId="434799101" sldId="360"/>
            <ac:spMk id="12" creationId="{90F9CDB2-AE6D-7A4D-9F48-6E7A8F6D9149}"/>
          </ac:spMkLst>
        </pc:spChg>
      </pc:sldChg>
      <pc:sldChg chg="ord">
        <pc:chgData name="Ojos Azules" userId="524bcf37f7c3dd46" providerId="LiveId" clId="{ECC776FE-368D-4402-8025-08E775622F63}" dt="2021-06-14T05:12:10.707" v="2886"/>
        <pc:sldMkLst>
          <pc:docMk/>
          <pc:sldMk cId="1924278497" sldId="368"/>
        </pc:sldMkLst>
      </pc:sldChg>
      <pc:sldChg chg="del">
        <pc:chgData name="Ojos Azules" userId="524bcf37f7c3dd46" providerId="LiveId" clId="{ECC776FE-368D-4402-8025-08E775622F63}" dt="2021-06-14T03:34:49.571" v="0" actId="47"/>
        <pc:sldMkLst>
          <pc:docMk/>
          <pc:sldMk cId="3841137893" sldId="379"/>
        </pc:sldMkLst>
      </pc:sldChg>
      <pc:sldChg chg="addSp delSp modSp mod">
        <pc:chgData name="Ojos Azules" userId="524bcf37f7c3dd46" providerId="LiveId" clId="{ECC776FE-368D-4402-8025-08E775622F63}" dt="2021-06-14T05:14:01.647" v="3004" actId="20577"/>
        <pc:sldMkLst>
          <pc:docMk/>
          <pc:sldMk cId="593018176" sldId="380"/>
        </pc:sldMkLst>
        <pc:spChg chg="mod">
          <ac:chgData name="Ojos Azules" userId="524bcf37f7c3dd46" providerId="LiveId" clId="{ECC776FE-368D-4402-8025-08E775622F63}" dt="2021-06-14T05:10:57.932" v="2884" actId="20577"/>
          <ac:spMkLst>
            <pc:docMk/>
            <pc:sldMk cId="593018176" sldId="380"/>
            <ac:spMk id="7" creationId="{294BC3C7-179A-904E-8FEA-599AC7CA2195}"/>
          </ac:spMkLst>
        </pc:spChg>
        <pc:spChg chg="add mod">
          <ac:chgData name="Ojos Azules" userId="524bcf37f7c3dd46" providerId="LiveId" clId="{ECC776FE-368D-4402-8025-08E775622F63}" dt="2021-06-14T05:14:01.647" v="3004" actId="20577"/>
          <ac:spMkLst>
            <pc:docMk/>
            <pc:sldMk cId="593018176" sldId="380"/>
            <ac:spMk id="9" creationId="{9D4AECA4-6427-4FA9-B4DA-51E176882CE9}"/>
          </ac:spMkLst>
        </pc:spChg>
        <pc:spChg chg="del">
          <ac:chgData name="Ojos Azules" userId="524bcf37f7c3dd46" providerId="LiveId" clId="{ECC776FE-368D-4402-8025-08E775622F63}" dt="2021-06-14T04:42:31.864" v="2297" actId="21"/>
          <ac:spMkLst>
            <pc:docMk/>
            <pc:sldMk cId="593018176" sldId="380"/>
            <ac:spMk id="14" creationId="{33021784-638D-E047-86B7-888F9C6397B2}"/>
          </ac:spMkLst>
        </pc:spChg>
      </pc:sldChg>
      <pc:sldChg chg="addSp delSp modSp add mod">
        <pc:chgData name="Ojos Azules" userId="524bcf37f7c3dd46" providerId="LiveId" clId="{ECC776FE-368D-4402-8025-08E775622F63}" dt="2021-06-14T04:40:27.721" v="2296" actId="20577"/>
        <pc:sldMkLst>
          <pc:docMk/>
          <pc:sldMk cId="1745516004" sldId="381"/>
        </pc:sldMkLst>
        <pc:spChg chg="mod">
          <ac:chgData name="Ojos Azules" userId="524bcf37f7c3dd46" providerId="LiveId" clId="{ECC776FE-368D-4402-8025-08E775622F63}" dt="2021-06-14T04:38:09.796" v="2276" actId="207"/>
          <ac:spMkLst>
            <pc:docMk/>
            <pc:sldMk cId="1745516004" sldId="381"/>
            <ac:spMk id="8" creationId="{4F7F5C3E-B49D-9C49-824B-02B347A20835}"/>
          </ac:spMkLst>
        </pc:spChg>
        <pc:spChg chg="mod">
          <ac:chgData name="Ojos Azules" userId="524bcf37f7c3dd46" providerId="LiveId" clId="{ECC776FE-368D-4402-8025-08E775622F63}" dt="2021-06-14T04:40:27.721" v="2296" actId="20577"/>
          <ac:spMkLst>
            <pc:docMk/>
            <pc:sldMk cId="1745516004" sldId="381"/>
            <ac:spMk id="10" creationId="{68F5FCE0-0639-8B42-B6D5-DCD015988C23}"/>
          </ac:spMkLst>
        </pc:spChg>
        <pc:spChg chg="mod">
          <ac:chgData name="Ojos Azules" userId="524bcf37f7c3dd46" providerId="LiveId" clId="{ECC776FE-368D-4402-8025-08E775622F63}" dt="2021-06-14T04:32:10.193" v="2102" actId="1076"/>
          <ac:spMkLst>
            <pc:docMk/>
            <pc:sldMk cId="1745516004" sldId="381"/>
            <ac:spMk id="13" creationId="{DE7F189C-4C63-644A-8516-797A3FDB701E}"/>
          </ac:spMkLst>
        </pc:spChg>
        <pc:spChg chg="del mod">
          <ac:chgData name="Ojos Azules" userId="524bcf37f7c3dd46" providerId="LiveId" clId="{ECC776FE-368D-4402-8025-08E775622F63}" dt="2021-06-14T04:24:18.703" v="1909" actId="478"/>
          <ac:spMkLst>
            <pc:docMk/>
            <pc:sldMk cId="1745516004" sldId="381"/>
            <ac:spMk id="14" creationId="{47AFEB02-226B-4667-AF08-CD85DC3CEC67}"/>
          </ac:spMkLst>
        </pc:spChg>
        <pc:spChg chg="add del mod">
          <ac:chgData name="Ojos Azules" userId="524bcf37f7c3dd46" providerId="LiveId" clId="{ECC776FE-368D-4402-8025-08E775622F63}" dt="2021-06-14T04:06:54.967" v="1413" actId="21"/>
          <ac:spMkLst>
            <pc:docMk/>
            <pc:sldMk cId="1745516004" sldId="381"/>
            <ac:spMk id="15" creationId="{84B67882-CE76-47A2-8512-FF17EFFDC708}"/>
          </ac:spMkLst>
        </pc:spChg>
        <pc:spChg chg="add mod">
          <ac:chgData name="Ojos Azules" userId="524bcf37f7c3dd46" providerId="LiveId" clId="{ECC776FE-368D-4402-8025-08E775622F63}" dt="2021-06-14T04:39:08.493" v="2278" actId="113"/>
          <ac:spMkLst>
            <pc:docMk/>
            <pc:sldMk cId="1745516004" sldId="381"/>
            <ac:spMk id="16" creationId="{6A699204-4D4D-4086-9F5E-8E9D7924FC75}"/>
          </ac:spMkLst>
        </pc:spChg>
        <pc:spChg chg="add mod">
          <ac:chgData name="Ojos Azules" userId="524bcf37f7c3dd46" providerId="LiveId" clId="{ECC776FE-368D-4402-8025-08E775622F63}" dt="2021-06-14T04:37:32.116" v="2227" actId="1076"/>
          <ac:spMkLst>
            <pc:docMk/>
            <pc:sldMk cId="1745516004" sldId="381"/>
            <ac:spMk id="17" creationId="{2E63E3FD-A556-4691-9DEE-6B9FD6D12BFA}"/>
          </ac:spMkLst>
        </pc:spChg>
        <pc:picChg chg="add mod">
          <ac:chgData name="Ojos Azules" userId="524bcf37f7c3dd46" providerId="LiveId" clId="{ECC776FE-368D-4402-8025-08E775622F63}" dt="2021-06-14T04:30:12.199" v="2096" actId="1076"/>
          <ac:picMkLst>
            <pc:docMk/>
            <pc:sldMk cId="1745516004" sldId="381"/>
            <ac:picMk id="6" creationId="{06BCC315-BAC8-49E9-8B87-003A4FC72FD8}"/>
          </ac:picMkLst>
        </pc:picChg>
        <pc:picChg chg="del">
          <ac:chgData name="Ojos Azules" userId="524bcf37f7c3dd46" providerId="LiveId" clId="{ECC776FE-368D-4402-8025-08E775622F63}" dt="2021-06-14T04:22:38.157" v="1825" actId="21"/>
          <ac:picMkLst>
            <pc:docMk/>
            <pc:sldMk cId="1745516004" sldId="381"/>
            <ac:picMk id="9" creationId="{E67D0F5A-73A2-D64A-AB99-6A09C3941373}"/>
          </ac:picMkLst>
        </pc:picChg>
      </pc:sldChg>
      <pc:sldChg chg="new del">
        <pc:chgData name="Ojos Azules" userId="524bcf37f7c3dd46" providerId="LiveId" clId="{ECC776FE-368D-4402-8025-08E775622F63}" dt="2021-06-14T03:43:41.778" v="167" actId="680"/>
        <pc:sldMkLst>
          <pc:docMk/>
          <pc:sldMk cId="2983295882" sldId="38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6-08T20:09:34.524" idx="2">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0860" cy="452814"/>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fr-CA" dirty="0"/>
          </a:p>
        </p:txBody>
      </p:sp>
      <p:sp>
        <p:nvSpPr>
          <p:cNvPr id="3" name="Espace réservé de la date 2"/>
          <p:cNvSpPr>
            <a:spLocks noGrp="1"/>
          </p:cNvSpPr>
          <p:nvPr>
            <p:ph type="dt" idx="1"/>
          </p:nvPr>
        </p:nvSpPr>
        <p:spPr>
          <a:xfrm>
            <a:off x="4014100" y="0"/>
            <a:ext cx="3070860" cy="452814"/>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F2DCC4F6-B7E7-4CAD-80F1-3A91D73C0336}" type="datetimeFigureOut">
              <a:rPr lang="fr-CA" smtClean="0"/>
              <a:pPr/>
              <a:t>21-06-15</a:t>
            </a:fld>
            <a:endParaRPr lang="fr-CA" dirty="0"/>
          </a:p>
        </p:txBody>
      </p:sp>
      <p:sp>
        <p:nvSpPr>
          <p:cNvPr id="4" name="Espace réservé de l'image des diapositives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notes 4"/>
          <p:cNvSpPr>
            <a:spLocks noGrp="1"/>
          </p:cNvSpPr>
          <p:nvPr>
            <p:ph type="body" sz="quarter" idx="3"/>
          </p:nvPr>
        </p:nvSpPr>
        <p:spPr>
          <a:xfrm>
            <a:off x="708660" y="4343252"/>
            <a:ext cx="5669280" cy="3553569"/>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pied de page 5"/>
          <p:cNvSpPr>
            <a:spLocks noGrp="1"/>
          </p:cNvSpPr>
          <p:nvPr>
            <p:ph type="ftr" sz="quarter" idx="4"/>
          </p:nvPr>
        </p:nvSpPr>
        <p:spPr>
          <a:xfrm>
            <a:off x="0" y="8572125"/>
            <a:ext cx="3070860" cy="452813"/>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fr-CA" dirty="0"/>
          </a:p>
        </p:txBody>
      </p:sp>
      <p:sp>
        <p:nvSpPr>
          <p:cNvPr id="7" name="Espace réservé du numéro de diapositive 6"/>
          <p:cNvSpPr>
            <a:spLocks noGrp="1"/>
          </p:cNvSpPr>
          <p:nvPr>
            <p:ph type="sldNum" sz="quarter" idx="5"/>
          </p:nvPr>
        </p:nvSpPr>
        <p:spPr>
          <a:xfrm>
            <a:off x="4014100" y="8572125"/>
            <a:ext cx="3070860" cy="452813"/>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B8B6253-EFA9-436B-B668-AA1B4E9E7B32}" type="slidenum">
              <a:rPr lang="fr-CA" smtClean="0"/>
              <a:pPr/>
              <a:t>‹#›</a:t>
            </a:fld>
            <a:endParaRPr lang="fr-CA" dirty="0"/>
          </a:p>
        </p:txBody>
      </p:sp>
    </p:spTree>
    <p:extLst>
      <p:ext uri="{BB962C8B-B14F-4D97-AF65-F5344CB8AC3E}">
        <p14:creationId xmlns:p14="http://schemas.microsoft.com/office/powerpoint/2010/main" val="2552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Wisdom of the Elders, 2009 Ink, </a:t>
            </a:r>
            <a:r>
              <a:rPr lang="en-US" sz="1100" dirty="0" err="1"/>
              <a:t>coloured</a:t>
            </a:r>
            <a:r>
              <a:rPr lang="en-US" sz="1100" dirty="0"/>
              <a:t> pencil on paper</a:t>
            </a:r>
            <a:endParaRPr lang="en-CA" sz="1100" dirty="0"/>
          </a:p>
          <a:p>
            <a:endParaRPr lang="en-CA" dirty="0"/>
          </a:p>
        </p:txBody>
      </p:sp>
    </p:spTree>
    <p:extLst>
      <p:ext uri="{BB962C8B-B14F-4D97-AF65-F5344CB8AC3E}">
        <p14:creationId xmlns:p14="http://schemas.microsoft.com/office/powerpoint/2010/main" val="251246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1342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70971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235310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8E4E-73AC-4A45-82C5-6628157F16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EB9CB-B83F-AF49-B045-1BAADFA4D1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CAD1B2-F740-D244-8043-711D1380D47A}"/>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B6CDD4D8-2DA4-BE4F-9821-3B6F5323C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5CEB2-05BC-4244-947C-96BC0F5B15DA}"/>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052959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4D78-ECE3-EE44-9DFB-614C32D5D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DEB4E-75B0-4C4C-83A5-0E4F2E78B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A4AE6-6F39-EF42-B31E-153A0AC068FE}"/>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296A479C-419F-454A-9DD8-2E45AEC1A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250F2-6FB8-A14E-B4DB-3A75C33A77DF}"/>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108059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EFC5-C7D8-3247-BA0D-965D2150A0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BB942-AD69-CF4D-9277-C39309F7F0B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A3BA7-A4DA-524C-894F-7C41D4A04CB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25FCCE9E-7F05-CA4F-94E9-551698084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174E-0233-5044-A6F7-A7D167E3B325}"/>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29297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CB27-2898-4C40-AF85-B757B1B799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6009A-FB34-DE48-A662-2D98FE7CFFD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4F5DB7-C86F-D94D-BB7D-CCFE7BBDAF4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ADCAD-3C7A-8C4A-BA91-16D73C512C9E}"/>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1431F0B4-9C37-8546-9477-EE2C1D6AE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1E190-A509-4B4D-A1DF-3EF517DA8235}"/>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62250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E20D-223F-A04A-9923-5D9200021A5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7FE9D-CD42-BB41-A1D4-913467AC7E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9BBED0-7327-3F4A-A458-B405E1DF007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6A760-0338-0F47-B337-377C81DA36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C973E7-C0D8-4B44-AFA6-1040AF9D344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0E7B1-CFA2-534C-810C-EA6EA9F0AF85}"/>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8" name="Footer Placeholder 7">
            <a:extLst>
              <a:ext uri="{FF2B5EF4-FFF2-40B4-BE49-F238E27FC236}">
                <a16:creationId xmlns:a16="http://schemas.microsoft.com/office/drawing/2014/main" id="{8FBF5230-A9B2-CF40-83B5-A239CD32EF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99724-8D60-D645-8DD1-AEAE3A7BD01A}"/>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03265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9851-766B-8245-AAEA-286F70644B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1D18B3-474D-724D-9FBF-77EB92A6D502}"/>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4" name="Footer Placeholder 3">
            <a:extLst>
              <a:ext uri="{FF2B5EF4-FFF2-40B4-BE49-F238E27FC236}">
                <a16:creationId xmlns:a16="http://schemas.microsoft.com/office/drawing/2014/main" id="{5C9DF089-9C0D-E442-96D0-EB70436D46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4183C-E72A-724B-B43B-444C6F07D51F}"/>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87644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FA373-B620-494D-972F-9741E9A8BBCB}"/>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3" name="Footer Placeholder 2">
            <a:extLst>
              <a:ext uri="{FF2B5EF4-FFF2-40B4-BE49-F238E27FC236}">
                <a16:creationId xmlns:a16="http://schemas.microsoft.com/office/drawing/2014/main" id="{2CC7CA8C-0E62-B14B-A63E-874E281D7B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A4C56-69BA-1D42-A656-3EE563E0C479}"/>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430620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442ED-0B01-7D48-9607-276D7AB3F1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6C5E0-B7B5-BF4D-B261-B1FB425060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D71F35-5140-E14E-8A73-776108C7A6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D3893-9566-C04A-8356-EE01153405DF}"/>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5B7F03F1-0B70-1745-ABEF-BA21B382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C5A5E-D251-3D47-9602-647D14652948}"/>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4543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3869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2E86-470C-B640-B424-D6ECE9EB262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C949F-0587-2C4B-9289-CC1ACFC987B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8428B2-70AA-CF4E-87A8-EF38F00978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588AC-0E92-0549-8CD3-4F3BAA238974}"/>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6" name="Footer Placeholder 5">
            <a:extLst>
              <a:ext uri="{FF2B5EF4-FFF2-40B4-BE49-F238E27FC236}">
                <a16:creationId xmlns:a16="http://schemas.microsoft.com/office/drawing/2014/main" id="{C8A423F9-F033-2548-8EF9-C019EC999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E0970-2AEA-A445-877D-634264337ED7}"/>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250002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B0F5D-A26A-0648-A9A1-61671C1DEC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2CC03-21FE-A943-B575-70E0B3A10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C715A-E19A-A849-ABD2-2C652B975F8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B8EDCBD8-A825-1546-A167-338FAE26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07536-969C-954A-8002-79DD2011BA32}"/>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126511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1DFA2-C655-184D-B382-4AE37EC765E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C51EBF-3FD4-0040-AEA1-1DC91EC2E01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320F4-4C0C-C049-B5B9-6F2EE89DF63D}"/>
              </a:ext>
            </a:extLst>
          </p:cNvPr>
          <p:cNvSpPr>
            <a:spLocks noGrp="1"/>
          </p:cNvSpPr>
          <p:nvPr>
            <p:ph type="dt" sz="half" idx="10"/>
          </p:nvPr>
        </p:nvSpPr>
        <p:spPr/>
        <p:txBody>
          <a:body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76C02B66-F35F-9144-BBAF-1F95FA15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F4DB7-9179-B84B-8137-3D5D58D45A00}"/>
              </a:ext>
            </a:extLst>
          </p:cNvPr>
          <p:cNvSpPr>
            <a:spLocks noGrp="1"/>
          </p:cNvSpPr>
          <p:nvPr>
            <p:ph type="sldNum" sz="quarter" idx="12"/>
          </p:nvPr>
        </p:nvSpPr>
        <p:spPr/>
        <p:txBody>
          <a:bodyPr/>
          <a:lstStyle/>
          <a:p>
            <a:fld id="{468122CA-4BEB-ED48-B2C3-6C69532FC311}" type="slidenum">
              <a:rPr lang="en-US" smtClean="0"/>
              <a:t>‹#›</a:t>
            </a:fld>
            <a:endParaRPr lang="en-US"/>
          </a:p>
        </p:txBody>
      </p:sp>
    </p:spTree>
    <p:extLst>
      <p:ext uri="{BB962C8B-B14F-4D97-AF65-F5344CB8AC3E}">
        <p14:creationId xmlns:p14="http://schemas.microsoft.com/office/powerpoint/2010/main" val="387102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D1D840C-D94D-4FDD-B435-3B7E078A9829}" type="datetimeFigureOut">
              <a:rPr lang="fr-CA" smtClean="0"/>
              <a:t>21-06-15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59100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20179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1D840C-D94D-4FDD-B435-3B7E078A9829}" type="datetimeFigureOut">
              <a:rPr lang="fr-CA" smtClean="0"/>
              <a:t>21-06-15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321277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D1D840C-D94D-4FDD-B435-3B7E078A9829}" type="datetimeFigureOut">
              <a:rPr lang="fr-CA" smtClean="0"/>
              <a:t>21-06-15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139783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D840C-D94D-4FDD-B435-3B7E078A9829}" type="datetimeFigureOut">
              <a:rPr lang="fr-CA" smtClean="0"/>
              <a:t>21-06-15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308085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5571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D1D840C-D94D-4FDD-B435-3B7E078A9829}" type="datetimeFigureOut">
              <a:rPr lang="fr-CA" smtClean="0"/>
              <a:t>21-06-15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11EB223-DD0A-4A77-8906-E92BAE14E003}" type="slidenum">
              <a:rPr lang="fr-CA" smtClean="0"/>
              <a:t>‹#›</a:t>
            </a:fld>
            <a:endParaRPr lang="fr-CA"/>
          </a:p>
        </p:txBody>
      </p:sp>
    </p:spTree>
    <p:extLst>
      <p:ext uri="{BB962C8B-B14F-4D97-AF65-F5344CB8AC3E}">
        <p14:creationId xmlns:p14="http://schemas.microsoft.com/office/powerpoint/2010/main" val="51138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4D1D840C-D94D-4FDD-B435-3B7E078A9829}" type="datetimeFigureOut">
              <a:rPr lang="fr-CA" smtClean="0"/>
              <a:pPr/>
              <a:t>21-06-15</a:t>
            </a:fld>
            <a:endParaRPr lang="fr-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fr-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111EB223-DD0A-4A77-8906-E92BAE14E003}" type="slidenum">
              <a:rPr lang="fr-CA" smtClean="0"/>
              <a:pPr/>
              <a:t>‹#›</a:t>
            </a:fld>
            <a:endParaRPr lang="fr-CA" dirty="0"/>
          </a:p>
        </p:txBody>
      </p:sp>
    </p:spTree>
    <p:extLst>
      <p:ext uri="{BB962C8B-B14F-4D97-AF65-F5344CB8AC3E}">
        <p14:creationId xmlns:p14="http://schemas.microsoft.com/office/powerpoint/2010/main" val="606175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B2D8E-F521-F445-A3BC-B761E1FBE0C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296C09-2C4E-DA43-AD6E-0BE889DB96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79789-20BA-C84B-983C-6B506ABA780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A193E-183D-C84B-A9B6-05F45F440DDB}" type="datetimeFigureOut">
              <a:rPr lang="en-US" smtClean="0"/>
              <a:t>6/15/21</a:t>
            </a:fld>
            <a:endParaRPr lang="en-US"/>
          </a:p>
        </p:txBody>
      </p:sp>
      <p:sp>
        <p:nvSpPr>
          <p:cNvPr id="5" name="Footer Placeholder 4">
            <a:extLst>
              <a:ext uri="{FF2B5EF4-FFF2-40B4-BE49-F238E27FC236}">
                <a16:creationId xmlns:a16="http://schemas.microsoft.com/office/drawing/2014/main" id="{703043F0-248C-2B4C-92EE-DBCFA647B9C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991DE-0BA4-FE47-B343-3FBA550CAB6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122CA-4BEB-ED48-B2C3-6C69532FC311}" type="slidenum">
              <a:rPr lang="en-US" smtClean="0"/>
              <a:t>‹#›</a:t>
            </a:fld>
            <a:endParaRPr lang="en-US"/>
          </a:p>
        </p:txBody>
      </p:sp>
    </p:spTree>
    <p:extLst>
      <p:ext uri="{BB962C8B-B14F-4D97-AF65-F5344CB8AC3E}">
        <p14:creationId xmlns:p14="http://schemas.microsoft.com/office/powerpoint/2010/main" val="1612589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ommons.wikimedia.org/w/index.php?title=File:Kenojuak_Fenster_(Oakville).jpg&amp;oldid=46569307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ndex.php?title=File:Kenojuak_Ashevak_1_1997-05-09.jpg&amp;oldid=451746599"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ac-lac.gc.ca/fra/decouvrez/patrimoine-autochtone/visage-nom/Pages/introduction.aspx"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9E525-C75B-8B4D-9C93-E4D0B1DBD6D7}"/>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p:cNvSpPr txBox="1"/>
          <p:nvPr/>
        </p:nvSpPr>
        <p:spPr>
          <a:xfrm>
            <a:off x="675313" y="2019693"/>
            <a:ext cx="2090057" cy="861774"/>
          </a:xfrm>
          <a:prstGeom prst="rect">
            <a:avLst/>
          </a:prstGeom>
          <a:noFill/>
        </p:spPr>
        <p:txBody>
          <a:bodyPr wrap="square" rtlCol="0">
            <a:spAutoFit/>
          </a:bodyPr>
          <a:lstStyle/>
          <a:p>
            <a:r>
              <a:rPr lang="fr-CA" sz="1200" dirty="0">
                <a:solidFill>
                  <a:srgbClr val="E42D4E"/>
                </a:solidFill>
                <a:latin typeface="Century Gothic" panose="020B0502020202020204" pitchFamily="34" charset="0"/>
              </a:rPr>
              <a:t>(CYCLE MOYEN) </a:t>
            </a:r>
            <a:r>
              <a:rPr lang="fr-FR" sz="3600" dirty="0">
                <a:solidFill>
                  <a:srgbClr val="E42D4E"/>
                </a:solidFill>
                <a:latin typeface="Century Gothic" panose="020B0502020202020204" pitchFamily="34" charset="0"/>
              </a:rPr>
              <a:t>4</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,5</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,6</a:t>
            </a:r>
            <a:r>
              <a:rPr lang="fr-FR" sz="3600" baseline="30000" dirty="0">
                <a:solidFill>
                  <a:srgbClr val="E42D4E"/>
                </a:solidFill>
                <a:latin typeface="Century Gothic" panose="020B0502020202020204" pitchFamily="34" charset="0"/>
              </a:rPr>
              <a:t>e</a:t>
            </a:r>
            <a:r>
              <a:rPr lang="fr-FR" sz="3600" dirty="0">
                <a:solidFill>
                  <a:srgbClr val="E42D4E"/>
                </a:solidFill>
                <a:latin typeface="Century Gothic" panose="020B0502020202020204" pitchFamily="34" charset="0"/>
              </a:rPr>
              <a:t> </a:t>
            </a:r>
            <a:endParaRPr lang="fr-CA" sz="3600" dirty="0">
              <a:solidFill>
                <a:srgbClr val="E42D4E"/>
              </a:solidFill>
              <a:latin typeface="Century Gothic" panose="020B0502020202020204" pitchFamily="34" charset="0"/>
            </a:endParaRPr>
          </a:p>
        </p:txBody>
      </p:sp>
      <p:sp>
        <p:nvSpPr>
          <p:cNvPr id="17" name="object 3">
            <a:extLst>
              <a:ext uri="{FF2B5EF4-FFF2-40B4-BE49-F238E27FC236}">
                <a16:creationId xmlns:a16="http://schemas.microsoft.com/office/drawing/2014/main" id="{8E13D618-F80E-5346-8C58-7582BDBCA8B3}"/>
              </a:ext>
            </a:extLst>
          </p:cNvPr>
          <p:cNvSpPr txBox="1">
            <a:spLocks/>
          </p:cNvSpPr>
          <p:nvPr/>
        </p:nvSpPr>
        <p:spPr>
          <a:xfrm>
            <a:off x="1372852" y="241807"/>
            <a:ext cx="7304295" cy="598241"/>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pc="-5" dirty="0">
                <a:latin typeface="Century Gothic" panose="020B0502020202020204" pitchFamily="34" charset="0"/>
              </a:rPr>
              <a:t>La vie et l’art de KENOJUAK ASHEVAK</a:t>
            </a:r>
            <a:br>
              <a:rPr lang="fr-CA" spc="-5" dirty="0">
                <a:latin typeface="Century Gothic" panose="020B0502020202020204" pitchFamily="34" charset="0"/>
              </a:rPr>
            </a:br>
            <a:r>
              <a:rPr lang="iu-Cans-CA" sz="1800" kern="0" dirty="0"/>
              <a:t>ᕿᓐᓄᐊᔪᐊᖅ ᐋᓯᕙᒃ (1927-2013)</a:t>
            </a:r>
            <a:endParaRPr lang="iu-Cans-CA" kern="0" dirty="0">
              <a:latin typeface="Century Gothic" panose="020B0502020202020204" pitchFamily="34" charset="0"/>
            </a:endParaRPr>
          </a:p>
        </p:txBody>
      </p:sp>
      <p:cxnSp>
        <p:nvCxnSpPr>
          <p:cNvPr id="30" name="Straight Connector 29">
            <a:extLst>
              <a:ext uri="{FF2B5EF4-FFF2-40B4-BE49-F238E27FC236}">
                <a16:creationId xmlns:a16="http://schemas.microsoft.com/office/drawing/2014/main" id="{01524F69-005E-1F41-AC58-2D0F9A82DFFF}"/>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1EE6A4F-A320-0B47-BEDE-49516B63E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527" y="1118897"/>
            <a:ext cx="4774620" cy="4807390"/>
          </a:xfrm>
          <a:prstGeom prst="rect">
            <a:avLst/>
          </a:prstGeom>
        </p:spPr>
      </p:pic>
      <p:pic>
        <p:nvPicPr>
          <p:cNvPr id="14" name="Picture 13">
            <a:extLst>
              <a:ext uri="{FF2B5EF4-FFF2-40B4-BE49-F238E27FC236}">
                <a16:creationId xmlns:a16="http://schemas.microsoft.com/office/drawing/2014/main" id="{148648B4-78F7-614A-B69C-8B1007C998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sp>
        <p:nvSpPr>
          <p:cNvPr id="3" name="Rectangle 2">
            <a:extLst>
              <a:ext uri="{FF2B5EF4-FFF2-40B4-BE49-F238E27FC236}">
                <a16:creationId xmlns:a16="http://schemas.microsoft.com/office/drawing/2014/main" id="{5ED2C72F-885F-CA4B-A86E-BA82C431F62C}"/>
              </a:ext>
            </a:extLst>
          </p:cNvPr>
          <p:cNvSpPr/>
          <p:nvPr/>
        </p:nvSpPr>
        <p:spPr>
          <a:xfrm>
            <a:off x="675313" y="3183545"/>
            <a:ext cx="2766530" cy="1384995"/>
          </a:xfrm>
          <a:prstGeom prst="rect">
            <a:avLst/>
          </a:prstGeom>
        </p:spPr>
        <p:txBody>
          <a:bodyPr wrap="square">
            <a:spAutoFit/>
          </a:bodyPr>
          <a:lstStyle/>
          <a:p>
            <a:r>
              <a:rPr lang="fr-FR" sz="1400" dirty="0">
                <a:solidFill>
                  <a:srgbClr val="974B82"/>
                </a:solidFill>
                <a:highlight>
                  <a:srgbClr val="FFFFFF"/>
                </a:highlight>
                <a:latin typeface="Century Gothic" panose="020B0502020202020204" pitchFamily="34" charset="0"/>
                <a:cs typeface="Arial" panose="020B0604020202020204" pitchFamily="34" charset="0"/>
              </a:rPr>
              <a:t>Bref aperçu </a:t>
            </a:r>
            <a:r>
              <a:rPr lang="fr-CA" sz="1400" dirty="0">
                <a:solidFill>
                  <a:srgbClr val="974B82"/>
                </a:solidFill>
                <a:highlight>
                  <a:srgbClr val="FFFFFF"/>
                </a:highlight>
                <a:latin typeface="Century Gothic" panose="020B0502020202020204" pitchFamily="34" charset="0"/>
                <a:cs typeface="Arial" panose="020B0604020202020204" pitchFamily="34" charset="0"/>
              </a:rPr>
              <a:t>de la vie d’une femme moderne, pleine de talents, persévérante et courageuse qui a tout fait au nom de la survie de sa famille et de sa communauté. </a:t>
            </a:r>
            <a:endParaRPr lang="en-US" sz="1400" dirty="0">
              <a:latin typeface="Century Gothic" panose="020B0502020202020204" pitchFamily="34" charset="0"/>
            </a:endParaRPr>
          </a:p>
        </p:txBody>
      </p:sp>
    </p:spTree>
    <p:extLst>
      <p:ext uri="{BB962C8B-B14F-4D97-AF65-F5344CB8AC3E}">
        <p14:creationId xmlns:p14="http://schemas.microsoft.com/office/powerpoint/2010/main" val="349956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BE2F13-E590-C542-A890-1E7077A59D2B}"/>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80C6104-EED7-5F4C-913E-F37973EED5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16433BF-832E-914E-817C-466894DC9147}"/>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B0A28A5-AAF2-F54B-926B-F50CAF739C26}"/>
              </a:ext>
            </a:extLst>
          </p:cNvPr>
          <p:cNvSpPr txBox="1">
            <a:spLocks/>
          </p:cNvSpPr>
          <p:nvPr/>
        </p:nvSpPr>
        <p:spPr>
          <a:xfrm>
            <a:off x="375863" y="1090263"/>
            <a:ext cx="4985278" cy="453481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3"/>
                </a:solidFill>
                <a:highlight>
                  <a:srgbClr val="FFFFFF"/>
                </a:highlight>
              </a:rPr>
              <a:t>Les patients sont interdits de bouger pendant des mois. </a:t>
            </a:r>
          </a:p>
          <a:p>
            <a:pPr marL="0" indent="0">
              <a:buNone/>
            </a:pPr>
            <a:r>
              <a:rPr lang="fr-CA" sz="1400" dirty="0">
                <a:solidFill>
                  <a:srgbClr val="974B83"/>
                </a:solidFill>
                <a:highlight>
                  <a:srgbClr val="FFFFFF"/>
                </a:highlight>
              </a:rPr>
              <a:t>Les Inuits sont un peuple très actifs et c’est difficile de rester immobile quand ceux qui te soignent ne parlent pas ta langue. Ils ne peuvent pas t’expliquer ce qui se passe.</a:t>
            </a:r>
          </a:p>
          <a:p>
            <a:pPr marL="0" indent="0">
              <a:buNone/>
            </a:pPr>
            <a:r>
              <a:rPr lang="fr-FR" sz="1400" dirty="0">
                <a:solidFill>
                  <a:srgbClr val="974B83"/>
                </a:solidFill>
                <a:highlight>
                  <a:srgbClr val="FFFFFF"/>
                </a:highlight>
              </a:rPr>
              <a:t>La convalescence peut durer plusieurs mois même quelques années. </a:t>
            </a:r>
          </a:p>
          <a:p>
            <a:pPr marL="0" indent="0">
              <a:buNone/>
            </a:pPr>
            <a:r>
              <a:rPr lang="fr-CA" sz="1400" dirty="0">
                <a:solidFill>
                  <a:srgbClr val="974B83"/>
                </a:solidFill>
                <a:highlight>
                  <a:srgbClr val="FFFFFF"/>
                </a:highlight>
              </a:rPr>
              <a:t>Lorsque la santé des patients s’améliore, il leur est permis de reprendre certaines activités. </a:t>
            </a:r>
          </a:p>
        </p:txBody>
      </p:sp>
      <p:sp>
        <p:nvSpPr>
          <p:cNvPr id="8" name="object 3">
            <a:extLst>
              <a:ext uri="{FF2B5EF4-FFF2-40B4-BE49-F238E27FC236}">
                <a16:creationId xmlns:a16="http://schemas.microsoft.com/office/drawing/2014/main" id="{E375D5CF-1FF5-3444-B849-B3E2E676C8B7}"/>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Pour traiter la maladie: le repos complet</a:t>
            </a:r>
          </a:p>
        </p:txBody>
      </p:sp>
      <p:sp>
        <p:nvSpPr>
          <p:cNvPr id="10" name="Google Shape;70;p14">
            <a:extLst>
              <a:ext uri="{FF2B5EF4-FFF2-40B4-BE49-F238E27FC236}">
                <a16:creationId xmlns:a16="http://schemas.microsoft.com/office/drawing/2014/main" id="{33094EB6-4758-E04E-8BA7-ED5EC2D3BD55}"/>
              </a:ext>
            </a:extLst>
          </p:cNvPr>
          <p:cNvSpPr txBox="1">
            <a:spLocks/>
          </p:cNvSpPr>
          <p:nvPr/>
        </p:nvSpPr>
        <p:spPr>
          <a:xfrm>
            <a:off x="375861" y="3480303"/>
            <a:ext cx="4985278" cy="236466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974B82"/>
                </a:solidFill>
                <a:highlight>
                  <a:srgbClr val="FFFFFF"/>
                </a:highlight>
              </a:rPr>
              <a:t>Sans le savoir, c’est ici que commence la carrière artistique de Kenojuak. Elle rencontre Harold Pfeiffer, qui enseigne l’art et l’artisanat aux patients de l’hôpital.  </a:t>
            </a:r>
          </a:p>
          <a:p>
            <a:pPr marL="0" indent="0">
              <a:buNone/>
            </a:pPr>
            <a:r>
              <a:rPr lang="fr-FR" sz="1400" b="1" dirty="0">
                <a:solidFill>
                  <a:srgbClr val="974B82"/>
                </a:solidFill>
                <a:highlight>
                  <a:srgbClr val="FFFFFF"/>
                </a:highlight>
              </a:rPr>
              <a:t>Cet apprentissage permet aux patients d’occuper les longues heures et de faire un peu d’argent grâce à la vente de leurs travaux. </a:t>
            </a:r>
          </a:p>
          <a:p>
            <a:pPr marL="0" indent="0">
              <a:buNone/>
            </a:pPr>
            <a:r>
              <a:rPr lang="fr-FR" sz="1400" b="1" dirty="0">
                <a:solidFill>
                  <a:srgbClr val="974B82"/>
                </a:solidFill>
                <a:highlight>
                  <a:srgbClr val="FFFFFF"/>
                </a:highlight>
              </a:rPr>
              <a:t>C’est ainsi que Kenojuak apprend la broderie et le perlage et fabrique de petites poupées comme celle qu’on voit sur cette page. </a:t>
            </a:r>
            <a:endParaRPr lang="fr-CA" sz="1400" b="1" dirty="0">
              <a:solidFill>
                <a:srgbClr val="974B82"/>
              </a:solidFill>
              <a:highlight>
                <a:srgbClr val="FFFFFF"/>
              </a:highlight>
            </a:endParaRPr>
          </a:p>
        </p:txBody>
      </p:sp>
      <p:pic>
        <p:nvPicPr>
          <p:cNvPr id="12" name="Picture 11">
            <a:extLst>
              <a:ext uri="{FF2B5EF4-FFF2-40B4-BE49-F238E27FC236}">
                <a16:creationId xmlns:a16="http://schemas.microsoft.com/office/drawing/2014/main" id="{8ABF733F-705E-C74C-951A-03BEB7256FF0}"/>
              </a:ext>
            </a:extLst>
          </p:cNvPr>
          <p:cNvPicPr>
            <a:picLocks noChangeAspect="1"/>
          </p:cNvPicPr>
          <p:nvPr/>
        </p:nvPicPr>
        <p:blipFill rotWithShape="1">
          <a:blip r:embed="rId3"/>
          <a:srcRect l="8240" b="1223"/>
          <a:stretch/>
        </p:blipFill>
        <p:spPr>
          <a:xfrm>
            <a:off x="5981683" y="1277447"/>
            <a:ext cx="2737773" cy="4096219"/>
          </a:xfrm>
          <a:prstGeom prst="rect">
            <a:avLst/>
          </a:prstGeom>
        </p:spPr>
      </p:pic>
      <p:sp>
        <p:nvSpPr>
          <p:cNvPr id="11" name="TextBox 10">
            <a:extLst>
              <a:ext uri="{FF2B5EF4-FFF2-40B4-BE49-F238E27FC236}">
                <a16:creationId xmlns:a16="http://schemas.microsoft.com/office/drawing/2014/main" id="{3B806923-AAF0-4313-93A6-475FBA144C7C}"/>
              </a:ext>
            </a:extLst>
          </p:cNvPr>
          <p:cNvSpPr txBox="1"/>
          <p:nvPr/>
        </p:nvSpPr>
        <p:spPr>
          <a:xfrm>
            <a:off x="5981683" y="5460459"/>
            <a:ext cx="3269201" cy="461665"/>
          </a:xfrm>
          <a:prstGeom prst="rect">
            <a:avLst/>
          </a:prstGeom>
          <a:noFill/>
        </p:spPr>
        <p:txBody>
          <a:bodyPr wrap="square">
            <a:spAutoFit/>
          </a:bodyPr>
          <a:lstStyle/>
          <a:p>
            <a:r>
              <a:rPr lang="en-US" sz="800" b="1" i="0" dirty="0" err="1">
                <a:effectLst/>
                <a:latin typeface="Century Gothic" panose="020B0502020202020204" pitchFamily="34" charset="0"/>
              </a:rPr>
              <a:t>Poupée</a:t>
            </a:r>
            <a:r>
              <a:rPr lang="en-US" sz="800" b="1" i="0" dirty="0">
                <a:effectLst/>
                <a:latin typeface="Century Gothic" panose="020B0502020202020204" pitchFamily="34" charset="0"/>
              </a:rPr>
              <a:t> </a:t>
            </a:r>
            <a:r>
              <a:rPr lang="en-US" sz="800" b="0" i="0" dirty="0">
                <a:effectLst/>
                <a:latin typeface="Century Gothic" panose="020B0502020202020204" pitchFamily="34" charset="0"/>
              </a:rPr>
              <a:t>Inuit 1950-1955, </a:t>
            </a:r>
            <a:br>
              <a:rPr lang="en-US" sz="800" dirty="0">
                <a:latin typeface="Century Gothic" panose="020B0502020202020204" pitchFamily="34" charset="0"/>
              </a:rPr>
            </a:br>
            <a:r>
              <a:rPr lang="en-US" sz="800" b="0" i="0" dirty="0">
                <a:effectLst/>
                <a:latin typeface="Century Gothic" panose="020B0502020202020204" pitchFamily="34" charset="0"/>
              </a:rPr>
              <a:t>Gift of Dr. Walter Pfeiffer</a:t>
            </a:r>
            <a:br>
              <a:rPr lang="en-US" sz="800" dirty="0">
                <a:latin typeface="Century Gothic" panose="020B0502020202020204" pitchFamily="34" charset="0"/>
              </a:rPr>
            </a:br>
            <a:r>
              <a:rPr lang="en-US" sz="800" b="0" i="0" dirty="0">
                <a:effectLst/>
                <a:latin typeface="Century Gothic" panose="020B0502020202020204" pitchFamily="34" charset="0"/>
              </a:rPr>
              <a:t>M976.102.13 © McCord Museum</a:t>
            </a:r>
            <a:endParaRPr lang="en-CA" sz="800" dirty="0">
              <a:latin typeface="Century Gothic" panose="020B0502020202020204" pitchFamily="34" charset="0"/>
            </a:endParaRPr>
          </a:p>
        </p:txBody>
      </p:sp>
    </p:spTree>
    <p:extLst>
      <p:ext uri="{BB962C8B-B14F-4D97-AF65-F5344CB8AC3E}">
        <p14:creationId xmlns:p14="http://schemas.microsoft.com/office/powerpoint/2010/main" val="327057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8D48CF-70A9-A34B-97EA-FCFA0A701044}"/>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6A77D9B-84AB-5C4D-B4C8-2FC45739F8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BF6EC8C-517C-FC46-AFAC-2328F3332907}"/>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DDC45483-363E-5345-A868-4CD759A27DBB}"/>
              </a:ext>
            </a:extLst>
          </p:cNvPr>
          <p:cNvSpPr txBox="1">
            <a:spLocks/>
          </p:cNvSpPr>
          <p:nvPr/>
        </p:nvSpPr>
        <p:spPr>
          <a:xfrm>
            <a:off x="375862" y="1197840"/>
            <a:ext cx="4648525" cy="442723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CA" sz="1400" dirty="0">
                <a:solidFill>
                  <a:srgbClr val="974B82"/>
                </a:solidFill>
                <a:highlight>
                  <a:srgbClr val="FFFFFF"/>
                </a:highlight>
              </a:rPr>
              <a:t>Le retour à la </a:t>
            </a:r>
            <a:r>
              <a:rPr lang="en-CA" sz="1400" dirty="0" err="1">
                <a:solidFill>
                  <a:srgbClr val="974B82"/>
                </a:solidFill>
                <a:highlight>
                  <a:srgbClr val="FFFFFF"/>
                </a:highlight>
              </a:rPr>
              <a:t>communauté</a:t>
            </a:r>
            <a:r>
              <a:rPr lang="en-CA" sz="1400" dirty="0">
                <a:solidFill>
                  <a:srgbClr val="974B82"/>
                </a:solidFill>
                <a:highlight>
                  <a:srgbClr val="FFFFFF"/>
                </a:highlight>
              </a:rPr>
              <a:t> </a:t>
            </a:r>
            <a:r>
              <a:rPr lang="en-CA" sz="1400" dirty="0" err="1">
                <a:solidFill>
                  <a:srgbClr val="974B82"/>
                </a:solidFill>
                <a:highlight>
                  <a:srgbClr val="FFFFFF"/>
                </a:highlight>
              </a:rPr>
              <a:t>d’origine</a:t>
            </a:r>
            <a:r>
              <a:rPr lang="en-CA" sz="1400" dirty="0">
                <a:solidFill>
                  <a:srgbClr val="974B82"/>
                </a:solidFill>
                <a:highlight>
                  <a:srgbClr val="FFFFFF"/>
                </a:highlight>
              </a:rPr>
              <a:t> </a:t>
            </a:r>
            <a:r>
              <a:rPr lang="en-CA" sz="1400" dirty="0" err="1">
                <a:solidFill>
                  <a:srgbClr val="974B82"/>
                </a:solidFill>
                <a:highlight>
                  <a:srgbClr val="FFFFFF"/>
                </a:highlight>
              </a:rPr>
              <a:t>est</a:t>
            </a:r>
            <a:r>
              <a:rPr lang="en-CA" sz="1400" dirty="0">
                <a:solidFill>
                  <a:srgbClr val="974B82"/>
                </a:solidFill>
                <a:highlight>
                  <a:srgbClr val="FFFFFF"/>
                </a:highlight>
              </a:rPr>
              <a:t> </a:t>
            </a:r>
            <a:r>
              <a:rPr lang="en-CA" sz="1400" dirty="0" err="1">
                <a:solidFill>
                  <a:srgbClr val="974B82"/>
                </a:solidFill>
                <a:highlight>
                  <a:srgbClr val="FFFFFF"/>
                </a:highlight>
              </a:rPr>
              <a:t>parfois</a:t>
            </a:r>
            <a:r>
              <a:rPr lang="en-CA" sz="1400" dirty="0">
                <a:solidFill>
                  <a:srgbClr val="974B82"/>
                </a:solidFill>
                <a:highlight>
                  <a:srgbClr val="FFFFFF"/>
                </a:highlight>
              </a:rPr>
              <a:t> difficile. Pendant son absence, les deux </a:t>
            </a:r>
            <a:r>
              <a:rPr lang="en-CA" sz="1400" dirty="0" err="1">
                <a:solidFill>
                  <a:srgbClr val="974B82"/>
                </a:solidFill>
                <a:highlight>
                  <a:srgbClr val="FFFFFF"/>
                </a:highlight>
              </a:rPr>
              <a:t>jeunes</a:t>
            </a:r>
            <a:r>
              <a:rPr lang="en-CA" sz="1400" dirty="0">
                <a:solidFill>
                  <a:srgbClr val="974B82"/>
                </a:solidFill>
                <a:highlight>
                  <a:srgbClr val="FFFFFF"/>
                </a:highlight>
              </a:rPr>
              <a:t> enfants de Kenojuak </a:t>
            </a:r>
            <a:r>
              <a:rPr lang="en-CA" sz="1400" dirty="0" err="1">
                <a:solidFill>
                  <a:srgbClr val="974B82"/>
                </a:solidFill>
                <a:highlight>
                  <a:srgbClr val="FFFFFF"/>
                </a:highlight>
              </a:rPr>
              <a:t>sont</a:t>
            </a:r>
            <a:r>
              <a:rPr lang="en-CA" sz="1400" dirty="0">
                <a:solidFill>
                  <a:srgbClr val="974B82"/>
                </a:solidFill>
                <a:highlight>
                  <a:srgbClr val="FFFFFF"/>
                </a:highlight>
              </a:rPr>
              <a:t> </a:t>
            </a:r>
            <a:r>
              <a:rPr lang="en-CA" sz="1400" dirty="0" err="1">
                <a:solidFill>
                  <a:srgbClr val="974B82"/>
                </a:solidFill>
                <a:highlight>
                  <a:srgbClr val="FFFFFF"/>
                </a:highlight>
              </a:rPr>
              <a:t>morts</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a:solidFill>
                  <a:srgbClr val="974B82"/>
                </a:solidFill>
                <a:highlight>
                  <a:srgbClr val="FFFFFF"/>
                </a:highlight>
              </a:rPr>
              <a:t>De plus, après deux </a:t>
            </a:r>
            <a:r>
              <a:rPr lang="en-CA" sz="1400" dirty="0" err="1">
                <a:solidFill>
                  <a:srgbClr val="974B82"/>
                </a:solidFill>
                <a:highlight>
                  <a:srgbClr val="FFFFFF"/>
                </a:highlight>
              </a:rPr>
              <a:t>ou</a:t>
            </a:r>
            <a:r>
              <a:rPr lang="en-CA" sz="1400" dirty="0">
                <a:solidFill>
                  <a:srgbClr val="974B82"/>
                </a:solidFill>
                <a:highlight>
                  <a:srgbClr val="FFFFFF"/>
                </a:highlight>
              </a:rPr>
              <a:t> trois </a:t>
            </a:r>
            <a:r>
              <a:rPr lang="en-CA" sz="1400" dirty="0" err="1">
                <a:solidFill>
                  <a:srgbClr val="974B82"/>
                </a:solidFill>
                <a:highlight>
                  <a:srgbClr val="FFFFFF"/>
                </a:highlight>
              </a:rPr>
              <a:t>ans</a:t>
            </a:r>
            <a:r>
              <a:rPr lang="en-CA" sz="1400" dirty="0">
                <a:solidFill>
                  <a:srgbClr val="974B82"/>
                </a:solidFill>
                <a:highlight>
                  <a:srgbClr val="FFFFFF"/>
                </a:highlight>
              </a:rPr>
              <a:t> </a:t>
            </a:r>
            <a:r>
              <a:rPr lang="en-CA" sz="1400" dirty="0" err="1">
                <a:solidFill>
                  <a:srgbClr val="974B82"/>
                </a:solidFill>
                <a:highlight>
                  <a:srgbClr val="FFFFFF"/>
                </a:highlight>
              </a:rPr>
              <a:t>d’absence</a:t>
            </a:r>
            <a:r>
              <a:rPr lang="en-CA" sz="1400" dirty="0">
                <a:solidFill>
                  <a:srgbClr val="974B82"/>
                </a:solidFill>
                <a:highlight>
                  <a:srgbClr val="FFFFFF"/>
                </a:highlight>
              </a:rPr>
              <a:t>, on </a:t>
            </a:r>
            <a:r>
              <a:rPr lang="en-CA" sz="1400" dirty="0" err="1">
                <a:solidFill>
                  <a:srgbClr val="974B82"/>
                </a:solidFill>
                <a:highlight>
                  <a:srgbClr val="FFFFFF"/>
                </a:highlight>
              </a:rPr>
              <a:t>peut</a:t>
            </a:r>
            <a:r>
              <a:rPr lang="en-CA" sz="1400" dirty="0">
                <a:solidFill>
                  <a:srgbClr val="974B82"/>
                </a:solidFill>
                <a:highlight>
                  <a:srgbClr val="FFFFFF"/>
                </a:highlight>
              </a:rPr>
              <a:t> </a:t>
            </a:r>
            <a:r>
              <a:rPr lang="en-CA" sz="1400" dirty="0" err="1">
                <a:solidFill>
                  <a:srgbClr val="974B82"/>
                </a:solidFill>
                <a:highlight>
                  <a:srgbClr val="FFFFFF"/>
                </a:highlight>
              </a:rPr>
              <a:t>oublier</a:t>
            </a:r>
            <a:r>
              <a:rPr lang="en-CA" sz="1400" dirty="0">
                <a:solidFill>
                  <a:srgbClr val="974B82"/>
                </a:solidFill>
                <a:highlight>
                  <a:srgbClr val="FFFFFF"/>
                </a:highlight>
              </a:rPr>
              <a:t> les </a:t>
            </a:r>
            <a:r>
              <a:rPr lang="en-CA" sz="1400" dirty="0" err="1">
                <a:solidFill>
                  <a:srgbClr val="974B82"/>
                </a:solidFill>
                <a:highlight>
                  <a:srgbClr val="FFFFFF"/>
                </a:highlight>
              </a:rPr>
              <a:t>apprentissages</a:t>
            </a:r>
            <a:r>
              <a:rPr lang="en-CA" sz="1400" dirty="0">
                <a:solidFill>
                  <a:srgbClr val="974B82"/>
                </a:solidFill>
                <a:highlight>
                  <a:srgbClr val="FFFFFF"/>
                </a:highlight>
              </a:rPr>
              <a:t> </a:t>
            </a:r>
            <a:r>
              <a:rPr lang="en-CA" sz="1400" dirty="0" err="1">
                <a:solidFill>
                  <a:srgbClr val="974B82"/>
                </a:solidFill>
                <a:highlight>
                  <a:srgbClr val="FFFFFF"/>
                </a:highlight>
              </a:rPr>
              <a:t>essentiels</a:t>
            </a:r>
            <a:r>
              <a:rPr lang="en-CA" sz="1400" dirty="0">
                <a:solidFill>
                  <a:srgbClr val="974B82"/>
                </a:solidFill>
                <a:highlight>
                  <a:srgbClr val="FFFFFF"/>
                </a:highlight>
              </a:rPr>
              <a:t> à la </a:t>
            </a:r>
            <a:r>
              <a:rPr lang="en-CA" sz="1400" dirty="0" err="1">
                <a:solidFill>
                  <a:srgbClr val="974B82"/>
                </a:solidFill>
                <a:highlight>
                  <a:srgbClr val="FFFFFF"/>
                </a:highlight>
              </a:rPr>
              <a:t>survie</a:t>
            </a:r>
            <a:r>
              <a:rPr lang="en-CA" sz="1400" dirty="0">
                <a:solidFill>
                  <a:srgbClr val="974B82"/>
                </a:solidFill>
                <a:highlight>
                  <a:srgbClr val="FFFFFF"/>
                </a:highlight>
              </a:rPr>
              <a:t> dans </a:t>
            </a:r>
            <a:r>
              <a:rPr lang="en-CA" sz="1400" dirty="0" err="1">
                <a:solidFill>
                  <a:srgbClr val="974B82"/>
                </a:solidFill>
                <a:highlight>
                  <a:srgbClr val="FFFFFF"/>
                </a:highlight>
              </a:rPr>
              <a:t>l’Inuit</a:t>
            </a:r>
            <a:r>
              <a:rPr lang="en-CA" sz="1400" dirty="0">
                <a:solidFill>
                  <a:srgbClr val="974B82"/>
                </a:solidFill>
                <a:highlight>
                  <a:srgbClr val="FFFFFF"/>
                </a:highlight>
              </a:rPr>
              <a:t> </a:t>
            </a:r>
            <a:r>
              <a:rPr lang="en-CA" sz="1400" dirty="0" err="1">
                <a:solidFill>
                  <a:srgbClr val="974B82"/>
                </a:solidFill>
                <a:highlight>
                  <a:srgbClr val="FFFFFF"/>
                </a:highlight>
              </a:rPr>
              <a:t>Nunangat</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err="1">
                <a:solidFill>
                  <a:srgbClr val="974B82"/>
                </a:solidFill>
                <a:highlight>
                  <a:srgbClr val="FFFFFF"/>
                </a:highlight>
              </a:rPr>
              <a:t>Lors</a:t>
            </a:r>
            <a:r>
              <a:rPr lang="en-CA" sz="1400" dirty="0">
                <a:solidFill>
                  <a:srgbClr val="974B82"/>
                </a:solidFill>
                <a:highlight>
                  <a:srgbClr val="FFFFFF"/>
                </a:highlight>
              </a:rPr>
              <a:t> de son retour </a:t>
            </a:r>
            <a:r>
              <a:rPr lang="en-CA" sz="1400" dirty="0" err="1">
                <a:solidFill>
                  <a:srgbClr val="974B82"/>
                </a:solidFill>
                <a:highlight>
                  <a:srgbClr val="FFFFFF"/>
                </a:highlight>
              </a:rPr>
              <a:t>en</a:t>
            </a:r>
            <a:r>
              <a:rPr lang="en-CA" sz="1400" dirty="0">
                <a:solidFill>
                  <a:srgbClr val="974B82"/>
                </a:solidFill>
                <a:highlight>
                  <a:srgbClr val="FFFFFF"/>
                </a:highlight>
              </a:rPr>
              <a:t> 1955, Kenojuak </a:t>
            </a:r>
            <a:r>
              <a:rPr lang="en-CA" sz="1400" dirty="0" err="1">
                <a:solidFill>
                  <a:srgbClr val="974B82"/>
                </a:solidFill>
                <a:highlight>
                  <a:srgbClr val="FFFFFF"/>
                </a:highlight>
              </a:rPr>
              <a:t>sait</a:t>
            </a:r>
            <a:r>
              <a:rPr lang="en-CA" sz="1400" dirty="0">
                <a:solidFill>
                  <a:srgbClr val="974B82"/>
                </a:solidFill>
                <a:highlight>
                  <a:srgbClr val="FFFFFF"/>
                </a:highlight>
              </a:rPr>
              <a:t> </a:t>
            </a:r>
            <a:r>
              <a:rPr lang="en-CA" sz="1400" dirty="0" err="1">
                <a:solidFill>
                  <a:srgbClr val="974B82"/>
                </a:solidFill>
                <a:highlight>
                  <a:srgbClr val="FFFFFF"/>
                </a:highlight>
              </a:rPr>
              <a:t>broder</a:t>
            </a:r>
            <a:r>
              <a:rPr lang="en-CA" sz="1400" dirty="0">
                <a:solidFill>
                  <a:srgbClr val="974B82"/>
                </a:solidFill>
                <a:highlight>
                  <a:srgbClr val="FFFFFF"/>
                </a:highlight>
              </a:rPr>
              <a:t> et faire le </a:t>
            </a:r>
            <a:r>
              <a:rPr lang="en-CA" sz="1400" dirty="0" err="1">
                <a:solidFill>
                  <a:srgbClr val="974B82"/>
                </a:solidFill>
                <a:highlight>
                  <a:srgbClr val="FFFFFF"/>
                </a:highlight>
              </a:rPr>
              <a:t>perlage</a:t>
            </a:r>
            <a:r>
              <a:rPr lang="en-CA" sz="1400" dirty="0">
                <a:solidFill>
                  <a:srgbClr val="974B82"/>
                </a:solidFill>
                <a:highlight>
                  <a:srgbClr val="FFFFFF"/>
                </a:highlight>
              </a:rPr>
              <a:t>, </a:t>
            </a:r>
            <a:r>
              <a:rPr lang="en-CA" sz="1400" dirty="0" err="1">
                <a:solidFill>
                  <a:srgbClr val="974B82"/>
                </a:solidFill>
                <a:highlight>
                  <a:srgbClr val="FFFFFF"/>
                </a:highlight>
              </a:rPr>
              <a:t>mais</a:t>
            </a:r>
            <a:r>
              <a:rPr lang="en-CA" sz="1400" dirty="0">
                <a:solidFill>
                  <a:srgbClr val="974B82"/>
                </a:solidFill>
                <a:highlight>
                  <a:srgbClr val="FFFFFF"/>
                </a:highlight>
              </a:rPr>
              <a:t> </a:t>
            </a:r>
            <a:r>
              <a:rPr lang="en-CA" sz="1400" dirty="0" err="1">
                <a:solidFill>
                  <a:srgbClr val="974B82"/>
                </a:solidFill>
                <a:highlight>
                  <a:srgbClr val="FFFFFF"/>
                </a:highlight>
              </a:rPr>
              <a:t>elle</a:t>
            </a:r>
            <a:r>
              <a:rPr lang="en-CA" sz="1400" dirty="0">
                <a:solidFill>
                  <a:srgbClr val="974B82"/>
                </a:solidFill>
                <a:highlight>
                  <a:srgbClr val="FFFFFF"/>
                </a:highlight>
              </a:rPr>
              <a:t> doit </a:t>
            </a:r>
            <a:r>
              <a:rPr lang="en-CA" sz="1400" dirty="0" err="1">
                <a:solidFill>
                  <a:srgbClr val="974B82"/>
                </a:solidFill>
                <a:highlight>
                  <a:srgbClr val="FFFFFF"/>
                </a:highlight>
              </a:rPr>
              <a:t>réaprendre</a:t>
            </a:r>
            <a:r>
              <a:rPr lang="en-CA" sz="1400" dirty="0">
                <a:solidFill>
                  <a:srgbClr val="974B82"/>
                </a:solidFill>
                <a:highlight>
                  <a:srgbClr val="FFFFFF"/>
                </a:highlight>
              </a:rPr>
              <a:t> les rudiments de la couture </a:t>
            </a:r>
            <a:r>
              <a:rPr lang="en-CA" sz="1400" dirty="0" err="1">
                <a:solidFill>
                  <a:srgbClr val="974B82"/>
                </a:solidFill>
                <a:highlight>
                  <a:srgbClr val="FFFFFF"/>
                </a:highlight>
              </a:rPr>
              <a:t>traditionnelle</a:t>
            </a:r>
            <a:r>
              <a:rPr lang="en-CA" sz="1400" dirty="0">
                <a:solidFill>
                  <a:srgbClr val="974B82"/>
                </a:solidFill>
                <a:highlight>
                  <a:srgbClr val="FFFFFF"/>
                </a:highlight>
              </a:rPr>
              <a:t> qui </a:t>
            </a:r>
            <a:r>
              <a:rPr lang="en-CA" sz="1400" dirty="0" err="1">
                <a:solidFill>
                  <a:srgbClr val="974B82"/>
                </a:solidFill>
                <a:highlight>
                  <a:srgbClr val="FFFFFF"/>
                </a:highlight>
              </a:rPr>
              <a:t>permet</a:t>
            </a:r>
            <a:r>
              <a:rPr lang="en-CA" sz="1400" dirty="0">
                <a:solidFill>
                  <a:srgbClr val="974B82"/>
                </a:solidFill>
                <a:highlight>
                  <a:srgbClr val="FFFFFF"/>
                </a:highlight>
              </a:rPr>
              <a:t> </a:t>
            </a:r>
            <a:r>
              <a:rPr lang="en-CA" sz="1400" dirty="0" err="1">
                <a:solidFill>
                  <a:srgbClr val="974B82"/>
                </a:solidFill>
                <a:highlight>
                  <a:srgbClr val="FFFFFF"/>
                </a:highlight>
              </a:rPr>
              <a:t>l’imperméabilité</a:t>
            </a:r>
            <a:r>
              <a:rPr lang="en-CA" sz="1400" dirty="0">
                <a:solidFill>
                  <a:srgbClr val="974B82"/>
                </a:solidFill>
                <a:highlight>
                  <a:srgbClr val="FFFFFF"/>
                </a:highlight>
              </a:rPr>
              <a:t> des kamik.</a:t>
            </a:r>
            <a:endParaRPr lang="fr-CA" sz="1400" dirty="0">
              <a:solidFill>
                <a:srgbClr val="974B82"/>
              </a:solidFill>
              <a:highlight>
                <a:srgbClr val="FFFFFF"/>
              </a:highlight>
            </a:endParaRPr>
          </a:p>
        </p:txBody>
      </p:sp>
      <p:sp>
        <p:nvSpPr>
          <p:cNvPr id="8" name="object 3">
            <a:extLst>
              <a:ext uri="{FF2B5EF4-FFF2-40B4-BE49-F238E27FC236}">
                <a16:creationId xmlns:a16="http://schemas.microsoft.com/office/drawing/2014/main" id="{19827164-8B88-E14B-92EF-96041192AFE2}"/>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Conséquences d’une longue absence</a:t>
            </a:r>
            <a:endParaRPr lang="fr-CA" sz="2400" dirty="0">
              <a:latin typeface="Century Gothic" panose="020B0502020202020204" pitchFamily="34" charset="0"/>
            </a:endParaRPr>
          </a:p>
        </p:txBody>
      </p:sp>
      <p:pic>
        <p:nvPicPr>
          <p:cNvPr id="12" name="Picture 11">
            <a:extLst>
              <a:ext uri="{FF2B5EF4-FFF2-40B4-BE49-F238E27FC236}">
                <a16:creationId xmlns:a16="http://schemas.microsoft.com/office/drawing/2014/main" id="{B4CECF09-C31F-E442-8844-12A98BBC41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94" r="10252"/>
          <a:stretch/>
        </p:blipFill>
        <p:spPr>
          <a:xfrm>
            <a:off x="5477250" y="1264994"/>
            <a:ext cx="3241179" cy="4144404"/>
          </a:xfrm>
          <a:prstGeom prst="rect">
            <a:avLst/>
          </a:prstGeom>
        </p:spPr>
      </p:pic>
      <p:sp>
        <p:nvSpPr>
          <p:cNvPr id="13" name="Google Shape;70;p14">
            <a:extLst>
              <a:ext uri="{FF2B5EF4-FFF2-40B4-BE49-F238E27FC236}">
                <a16:creationId xmlns:a16="http://schemas.microsoft.com/office/drawing/2014/main" id="{6D695E41-343C-544D-B5B5-E6863398AD1C}"/>
              </a:ext>
            </a:extLst>
          </p:cNvPr>
          <p:cNvSpPr txBox="1">
            <a:spLocks/>
          </p:cNvSpPr>
          <p:nvPr/>
        </p:nvSpPr>
        <p:spPr>
          <a:xfrm>
            <a:off x="375863" y="4168099"/>
            <a:ext cx="4308872" cy="149206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B4F"/>
                </a:solidFill>
                <a:highlight>
                  <a:srgbClr val="FFFFFF"/>
                </a:highlight>
              </a:rPr>
              <a:t>Dans </a:t>
            </a:r>
            <a:r>
              <a:rPr lang="en-CA" sz="1400" dirty="0" err="1">
                <a:solidFill>
                  <a:srgbClr val="E42B4F"/>
                </a:solidFill>
                <a:highlight>
                  <a:srgbClr val="FFFFFF"/>
                </a:highlight>
              </a:rPr>
              <a:t>cette</a:t>
            </a:r>
            <a:r>
              <a:rPr lang="en-CA" sz="1400" dirty="0">
                <a:solidFill>
                  <a:srgbClr val="E42B4F"/>
                </a:solidFill>
                <a:highlight>
                  <a:srgbClr val="FFFFFF"/>
                </a:highlight>
              </a:rPr>
              <a:t> photo, </a:t>
            </a:r>
            <a:r>
              <a:rPr lang="en-CA" sz="1400" dirty="0" err="1">
                <a:solidFill>
                  <a:srgbClr val="E42B4F"/>
                </a:solidFill>
                <a:highlight>
                  <a:srgbClr val="FFFFFF"/>
                </a:highlight>
              </a:rPr>
              <a:t>l’artiste</a:t>
            </a:r>
            <a:r>
              <a:rPr lang="en-CA" sz="1400" dirty="0">
                <a:solidFill>
                  <a:srgbClr val="E42B4F"/>
                </a:solidFill>
                <a:highlight>
                  <a:srgbClr val="FFFFFF"/>
                </a:highlight>
              </a:rPr>
              <a:t> </a:t>
            </a:r>
            <a:r>
              <a:rPr lang="en-CA" sz="1400" dirty="0" err="1">
                <a:solidFill>
                  <a:srgbClr val="E42B4F"/>
                </a:solidFill>
                <a:highlight>
                  <a:srgbClr val="FFFFFF"/>
                </a:highlight>
              </a:rPr>
              <a:t>Napachie</a:t>
            </a:r>
            <a:r>
              <a:rPr lang="en-CA" sz="1400" dirty="0">
                <a:solidFill>
                  <a:srgbClr val="E42B4F"/>
                </a:solidFill>
                <a:highlight>
                  <a:srgbClr val="FFFFFF"/>
                </a:highlight>
              </a:rPr>
              <a:t> </a:t>
            </a:r>
            <a:r>
              <a:rPr lang="en-CA" sz="1400" dirty="0" err="1">
                <a:solidFill>
                  <a:srgbClr val="E42B4F"/>
                </a:solidFill>
                <a:highlight>
                  <a:srgbClr val="FFFFFF"/>
                </a:highlight>
              </a:rPr>
              <a:t>Pootoogook</a:t>
            </a:r>
            <a:r>
              <a:rPr lang="en-CA" sz="1400" dirty="0">
                <a:solidFill>
                  <a:srgbClr val="E42B4F"/>
                </a:solidFill>
                <a:highlight>
                  <a:srgbClr val="FFFFFF"/>
                </a:highlight>
              </a:rPr>
              <a:t>, amie et </a:t>
            </a:r>
            <a:r>
              <a:rPr lang="en-CA" sz="1400" dirty="0" err="1">
                <a:solidFill>
                  <a:srgbClr val="E42B4F"/>
                </a:solidFill>
                <a:highlight>
                  <a:srgbClr val="FFFFFF"/>
                </a:highlight>
              </a:rPr>
              <a:t>collègue</a:t>
            </a:r>
            <a:r>
              <a:rPr lang="en-CA" sz="1400" dirty="0">
                <a:solidFill>
                  <a:srgbClr val="E42B4F"/>
                </a:solidFill>
                <a:highlight>
                  <a:srgbClr val="FFFFFF"/>
                </a:highlight>
              </a:rPr>
              <a:t> de Kenojuak, </a:t>
            </a:r>
            <a:r>
              <a:rPr lang="en-CA" sz="1400" dirty="0" err="1">
                <a:solidFill>
                  <a:srgbClr val="E42B4F"/>
                </a:solidFill>
                <a:highlight>
                  <a:srgbClr val="FFFFFF"/>
                </a:highlight>
              </a:rPr>
              <a:t>étire</a:t>
            </a:r>
            <a:r>
              <a:rPr lang="en-CA" sz="1400" dirty="0">
                <a:solidFill>
                  <a:srgbClr val="E42B4F"/>
                </a:solidFill>
                <a:highlight>
                  <a:srgbClr val="FFFFFF"/>
                </a:highlight>
              </a:rPr>
              <a:t> </a:t>
            </a:r>
            <a:r>
              <a:rPr lang="en-CA" sz="1400" dirty="0" err="1">
                <a:solidFill>
                  <a:srgbClr val="E42B4F"/>
                </a:solidFill>
                <a:highlight>
                  <a:srgbClr val="FFFFFF"/>
                </a:highlight>
              </a:rPr>
              <a:t>une</a:t>
            </a:r>
            <a:r>
              <a:rPr lang="en-CA" sz="1400" dirty="0">
                <a:solidFill>
                  <a:srgbClr val="E42B4F"/>
                </a:solidFill>
                <a:highlight>
                  <a:srgbClr val="FFFFFF"/>
                </a:highlight>
              </a:rPr>
              <a:t> </a:t>
            </a:r>
            <a:r>
              <a:rPr lang="en-CA" sz="1400" dirty="0" err="1">
                <a:solidFill>
                  <a:srgbClr val="E42B4F"/>
                </a:solidFill>
                <a:highlight>
                  <a:srgbClr val="FFFFFF"/>
                </a:highlight>
              </a:rPr>
              <a:t>peau</a:t>
            </a:r>
            <a:r>
              <a:rPr lang="en-CA" sz="1400" dirty="0">
                <a:solidFill>
                  <a:srgbClr val="E42B4F"/>
                </a:solidFill>
                <a:highlight>
                  <a:srgbClr val="FFFFFF"/>
                </a:highlight>
              </a:rPr>
              <a:t> de </a:t>
            </a:r>
            <a:r>
              <a:rPr lang="en-CA" sz="1400" dirty="0" err="1">
                <a:solidFill>
                  <a:srgbClr val="E42B4F"/>
                </a:solidFill>
                <a:highlight>
                  <a:srgbClr val="FFFFFF"/>
                </a:highlight>
              </a:rPr>
              <a:t>phoque</a:t>
            </a:r>
            <a:r>
              <a:rPr lang="en-CA" sz="1400" dirty="0">
                <a:solidFill>
                  <a:srgbClr val="E42B4F"/>
                </a:solidFill>
                <a:highlight>
                  <a:srgbClr val="FFFFFF"/>
                </a:highlight>
              </a:rPr>
              <a:t>. </a:t>
            </a:r>
            <a:r>
              <a:rPr lang="en-CA" sz="1400" dirty="0" err="1">
                <a:solidFill>
                  <a:srgbClr val="E42B4F"/>
                </a:solidFill>
                <a:highlight>
                  <a:srgbClr val="FFFFFF"/>
                </a:highlight>
              </a:rPr>
              <a:t>C’est</a:t>
            </a:r>
            <a:r>
              <a:rPr lang="en-CA" sz="1400" dirty="0">
                <a:solidFill>
                  <a:srgbClr val="E42B4F"/>
                </a:solidFill>
                <a:highlight>
                  <a:srgbClr val="FFFFFF"/>
                </a:highlight>
              </a:rPr>
              <a:t> </a:t>
            </a:r>
            <a:r>
              <a:rPr lang="en-CA" sz="1400" dirty="0" err="1">
                <a:solidFill>
                  <a:srgbClr val="E42B4F"/>
                </a:solidFill>
                <a:highlight>
                  <a:srgbClr val="FFFFFF"/>
                </a:highlight>
              </a:rPr>
              <a:t>une</a:t>
            </a:r>
            <a:r>
              <a:rPr lang="en-CA" sz="1400" dirty="0">
                <a:solidFill>
                  <a:srgbClr val="E42B4F"/>
                </a:solidFill>
                <a:highlight>
                  <a:srgbClr val="FFFFFF"/>
                </a:highlight>
              </a:rPr>
              <a:t> des étapes </a:t>
            </a:r>
            <a:r>
              <a:rPr lang="en-CA" sz="1400" dirty="0" err="1">
                <a:solidFill>
                  <a:srgbClr val="E42B4F"/>
                </a:solidFill>
                <a:highlight>
                  <a:srgbClr val="FFFFFF"/>
                </a:highlight>
              </a:rPr>
              <a:t>essentielles</a:t>
            </a:r>
            <a:r>
              <a:rPr lang="en-CA" sz="1400" dirty="0">
                <a:solidFill>
                  <a:srgbClr val="E42B4F"/>
                </a:solidFill>
                <a:highlight>
                  <a:srgbClr val="FFFFFF"/>
                </a:highlight>
              </a:rPr>
              <a:t> dans le long </a:t>
            </a:r>
            <a:r>
              <a:rPr lang="en-CA" sz="1400" dirty="0" err="1">
                <a:solidFill>
                  <a:srgbClr val="E42B4F"/>
                </a:solidFill>
                <a:highlight>
                  <a:srgbClr val="FFFFFF"/>
                </a:highlight>
              </a:rPr>
              <a:t>processus</a:t>
            </a:r>
            <a:r>
              <a:rPr lang="en-CA" sz="1400" dirty="0">
                <a:solidFill>
                  <a:srgbClr val="E42B4F"/>
                </a:solidFill>
                <a:highlight>
                  <a:srgbClr val="FFFFFF"/>
                </a:highlight>
              </a:rPr>
              <a:t> pour preparer les </a:t>
            </a:r>
            <a:r>
              <a:rPr lang="en-CA" sz="1400" dirty="0" err="1">
                <a:solidFill>
                  <a:srgbClr val="E42B4F"/>
                </a:solidFill>
                <a:highlight>
                  <a:srgbClr val="FFFFFF"/>
                </a:highlight>
              </a:rPr>
              <a:t>peaux</a:t>
            </a:r>
            <a:r>
              <a:rPr lang="en-CA" sz="1400" dirty="0">
                <a:solidFill>
                  <a:srgbClr val="E42B4F"/>
                </a:solidFill>
                <a:highlight>
                  <a:srgbClr val="FFFFFF"/>
                </a:highlight>
              </a:rPr>
              <a:t> à la couture.</a:t>
            </a:r>
            <a:endParaRPr lang="fr-FR" sz="1400" dirty="0">
              <a:solidFill>
                <a:srgbClr val="E42B4F"/>
              </a:solidFill>
              <a:highlight>
                <a:srgbClr val="FFFFFF"/>
              </a:highlight>
            </a:endParaRPr>
          </a:p>
        </p:txBody>
      </p:sp>
      <p:sp>
        <p:nvSpPr>
          <p:cNvPr id="14" name="Chevron 13">
            <a:extLst>
              <a:ext uri="{FF2B5EF4-FFF2-40B4-BE49-F238E27FC236}">
                <a16:creationId xmlns:a16="http://schemas.microsoft.com/office/drawing/2014/main" id="{9F8F2DD6-2574-F74E-A478-0596602AD4FA}"/>
              </a:ext>
            </a:extLst>
          </p:cNvPr>
          <p:cNvSpPr/>
          <p:nvPr/>
        </p:nvSpPr>
        <p:spPr>
          <a:xfrm>
            <a:off x="4819099" y="448303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8BD5D5F1-543A-F546-8860-68AD50171C03}"/>
              </a:ext>
            </a:extLst>
          </p:cNvPr>
          <p:cNvSpPr txBox="1"/>
          <p:nvPr/>
        </p:nvSpPr>
        <p:spPr>
          <a:xfrm>
            <a:off x="375862" y="5504822"/>
            <a:ext cx="5360795" cy="461665"/>
          </a:xfrm>
          <a:prstGeom prst="rect">
            <a:avLst/>
          </a:prstGeom>
          <a:noFill/>
        </p:spPr>
        <p:txBody>
          <a:bodyPr wrap="square">
            <a:spAutoFit/>
          </a:bodyPr>
          <a:lstStyle/>
          <a:p>
            <a:r>
              <a:rPr lang="en-CA" sz="800" dirty="0">
                <a:latin typeface="Century Gothic" panose="020B0502020202020204" pitchFamily="34" charset="0"/>
              </a:rPr>
              <a:t>©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 Reproduction </a:t>
            </a:r>
            <a:r>
              <a:rPr lang="en-CA" sz="800" dirty="0" err="1">
                <a:latin typeface="Century Gothic" panose="020B0502020202020204" pitchFamily="34" charset="0"/>
              </a:rPr>
              <a:t>autorisée</a:t>
            </a:r>
            <a:r>
              <a:rPr lang="en-CA" sz="800" dirty="0">
                <a:latin typeface="Century Gothic" panose="020B0502020202020204" pitchFamily="34" charset="0"/>
              </a:rPr>
              <a:t> par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a:t>
            </a:r>
          </a:p>
          <a:p>
            <a:r>
              <a:rPr lang="en-CA" sz="800" dirty="0">
                <a:latin typeface="Century Gothic" panose="020B0502020202020204" pitchFamily="34" charset="0"/>
              </a:rPr>
              <a:t>Source :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Canada/Fonds Rosemary </a:t>
            </a:r>
            <a:r>
              <a:rPr lang="en-CA" sz="800" dirty="0" err="1">
                <a:latin typeface="Century Gothic" panose="020B0502020202020204" pitchFamily="34" charset="0"/>
              </a:rPr>
              <a:t>Gilliat</a:t>
            </a:r>
            <a:r>
              <a:rPr lang="en-CA" sz="800" dirty="0">
                <a:latin typeface="Century Gothic" panose="020B0502020202020204" pitchFamily="34" charset="0"/>
              </a:rPr>
              <a:t> Eaton/e010869002</a:t>
            </a:r>
          </a:p>
          <a:p>
            <a:r>
              <a:rPr lang="en-CA" sz="800" dirty="0">
                <a:latin typeface="Century Gothic" panose="020B0502020202020204" pitchFamily="34" charset="0"/>
              </a:rPr>
              <a:t>Crédit : Rosemary </a:t>
            </a:r>
            <a:r>
              <a:rPr lang="en-CA" sz="800" dirty="0" err="1">
                <a:latin typeface="Century Gothic" panose="020B0502020202020204" pitchFamily="34" charset="0"/>
              </a:rPr>
              <a:t>Gilliat</a:t>
            </a:r>
            <a:r>
              <a:rPr lang="en-CA" sz="800" dirty="0">
                <a:latin typeface="Century Gothic" panose="020B0502020202020204" pitchFamily="34" charset="0"/>
              </a:rPr>
              <a:t> Eaton</a:t>
            </a:r>
          </a:p>
        </p:txBody>
      </p:sp>
    </p:spTree>
    <p:extLst>
      <p:ext uri="{BB962C8B-B14F-4D97-AF65-F5344CB8AC3E}">
        <p14:creationId xmlns:p14="http://schemas.microsoft.com/office/powerpoint/2010/main" val="4246547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8ED136-7FCD-C04A-94E2-46E541D4A8F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7C07019-ACA0-0A4B-A91A-94E1E26571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A039DDB6-C9CA-FE4A-9203-FD0BE6F4E5A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EBE0BC02-18B5-D84D-AA82-7FAB9691D441}"/>
              </a:ext>
            </a:extLst>
          </p:cNvPr>
          <p:cNvSpPr txBox="1">
            <a:spLocks/>
          </p:cNvSpPr>
          <p:nvPr/>
        </p:nvSpPr>
        <p:spPr>
          <a:xfrm>
            <a:off x="340355" y="1219132"/>
            <a:ext cx="3780710" cy="45678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CA" sz="1400" dirty="0">
                <a:solidFill>
                  <a:srgbClr val="974B82"/>
                </a:solidFill>
                <a:highlight>
                  <a:srgbClr val="FFFFFF"/>
                </a:highlight>
              </a:rPr>
              <a:t>Le retour de Kenojuak </a:t>
            </a:r>
            <a:r>
              <a:rPr lang="en-CA" sz="1400" dirty="0" err="1">
                <a:solidFill>
                  <a:srgbClr val="974B82"/>
                </a:solidFill>
                <a:highlight>
                  <a:srgbClr val="FFFFFF"/>
                </a:highlight>
              </a:rPr>
              <a:t>coïncide</a:t>
            </a:r>
            <a:r>
              <a:rPr lang="en-CA" sz="1400" dirty="0">
                <a:solidFill>
                  <a:srgbClr val="974B82"/>
                </a:solidFill>
                <a:highlight>
                  <a:srgbClr val="FFFFFF"/>
                </a:highlight>
              </a:rPr>
              <a:t> avec </a:t>
            </a:r>
            <a:r>
              <a:rPr lang="en-CA" sz="1400" dirty="0" err="1">
                <a:solidFill>
                  <a:srgbClr val="974B82"/>
                </a:solidFill>
                <a:highlight>
                  <a:srgbClr val="FFFFFF"/>
                </a:highlight>
              </a:rPr>
              <a:t>une</a:t>
            </a:r>
            <a:r>
              <a:rPr lang="en-CA" sz="1400" dirty="0">
                <a:solidFill>
                  <a:srgbClr val="974B82"/>
                </a:solidFill>
                <a:highlight>
                  <a:srgbClr val="FFFFFF"/>
                </a:highlight>
              </a:rPr>
              <a:t> </a:t>
            </a:r>
            <a:r>
              <a:rPr lang="en-CA" sz="1400" dirty="0" err="1">
                <a:solidFill>
                  <a:srgbClr val="974B82"/>
                </a:solidFill>
                <a:highlight>
                  <a:srgbClr val="FFFFFF"/>
                </a:highlight>
              </a:rPr>
              <a:t>poussée</a:t>
            </a:r>
            <a:r>
              <a:rPr lang="en-CA" sz="1400" dirty="0">
                <a:solidFill>
                  <a:srgbClr val="974B82"/>
                </a:solidFill>
                <a:highlight>
                  <a:srgbClr val="FFFFFF"/>
                </a:highlight>
              </a:rPr>
              <a:t> </a:t>
            </a:r>
            <a:r>
              <a:rPr lang="en-CA" sz="1400" dirty="0" err="1">
                <a:solidFill>
                  <a:srgbClr val="974B82"/>
                </a:solidFill>
                <a:highlight>
                  <a:srgbClr val="FFFFFF"/>
                </a:highlight>
              </a:rPr>
              <a:t>vers</a:t>
            </a:r>
            <a:r>
              <a:rPr lang="en-CA" sz="1400" dirty="0">
                <a:solidFill>
                  <a:srgbClr val="974B82"/>
                </a:solidFill>
                <a:highlight>
                  <a:srgbClr val="FFFFFF"/>
                </a:highlight>
              </a:rPr>
              <a:t> la </a:t>
            </a:r>
            <a:r>
              <a:rPr lang="en-CA" sz="1400" dirty="0" err="1">
                <a:solidFill>
                  <a:srgbClr val="974B82"/>
                </a:solidFill>
                <a:highlight>
                  <a:srgbClr val="FFFFFF"/>
                </a:highlight>
              </a:rPr>
              <a:t>sédentarisation</a:t>
            </a:r>
            <a:r>
              <a:rPr lang="en-CA" sz="1400" dirty="0">
                <a:solidFill>
                  <a:srgbClr val="974B82"/>
                </a:solidFill>
                <a:highlight>
                  <a:srgbClr val="FFFFFF"/>
                </a:highlight>
              </a:rPr>
              <a:t> des </a:t>
            </a:r>
            <a:r>
              <a:rPr lang="en-CA" sz="1400" dirty="0" err="1">
                <a:solidFill>
                  <a:srgbClr val="974B82"/>
                </a:solidFill>
                <a:highlight>
                  <a:srgbClr val="FFFFFF"/>
                </a:highlight>
              </a:rPr>
              <a:t>Inuits</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err="1">
                <a:solidFill>
                  <a:srgbClr val="974B82"/>
                </a:solidFill>
                <a:highlight>
                  <a:srgbClr val="FFFFFF"/>
                </a:highlight>
              </a:rPr>
              <a:t>Selon</a:t>
            </a:r>
            <a:r>
              <a:rPr lang="en-CA" sz="1400" dirty="0">
                <a:solidFill>
                  <a:srgbClr val="974B82"/>
                </a:solidFill>
                <a:highlight>
                  <a:srgbClr val="FFFFFF"/>
                </a:highlight>
              </a:rPr>
              <a:t> le </a:t>
            </a:r>
            <a:r>
              <a:rPr lang="en-CA" sz="1400" dirty="0" err="1">
                <a:solidFill>
                  <a:srgbClr val="974B82"/>
                </a:solidFill>
                <a:highlight>
                  <a:srgbClr val="FFFFFF"/>
                </a:highlight>
              </a:rPr>
              <a:t>gouvernement</a:t>
            </a:r>
            <a:r>
              <a:rPr lang="en-CA" sz="1400" dirty="0">
                <a:solidFill>
                  <a:srgbClr val="974B82"/>
                </a:solidFill>
                <a:highlight>
                  <a:srgbClr val="FFFFFF"/>
                </a:highlight>
              </a:rPr>
              <a:t> federal, le mode de vie </a:t>
            </a:r>
            <a:r>
              <a:rPr lang="en-CA" sz="1400" dirty="0" err="1">
                <a:solidFill>
                  <a:srgbClr val="974B82"/>
                </a:solidFill>
                <a:highlight>
                  <a:srgbClr val="FFFFFF"/>
                </a:highlight>
              </a:rPr>
              <a:t>traditionnel</a:t>
            </a:r>
            <a:r>
              <a:rPr lang="en-CA" sz="1400" dirty="0">
                <a:solidFill>
                  <a:srgbClr val="974B82"/>
                </a:solidFill>
                <a:highlight>
                  <a:srgbClr val="FFFFFF"/>
                </a:highlight>
              </a:rPr>
              <a:t> </a:t>
            </a:r>
            <a:r>
              <a:rPr lang="en-CA" sz="1400" dirty="0" err="1">
                <a:solidFill>
                  <a:srgbClr val="974B82"/>
                </a:solidFill>
                <a:highlight>
                  <a:srgbClr val="FFFFFF"/>
                </a:highlight>
              </a:rPr>
              <a:t>n’est</a:t>
            </a:r>
            <a:r>
              <a:rPr lang="en-CA" sz="1400" dirty="0">
                <a:solidFill>
                  <a:srgbClr val="974B82"/>
                </a:solidFill>
                <a:highlight>
                  <a:srgbClr val="FFFFFF"/>
                </a:highlight>
              </a:rPr>
              <a:t> plus viable. Les </a:t>
            </a:r>
            <a:r>
              <a:rPr lang="en-CA" sz="1400" dirty="0" err="1">
                <a:solidFill>
                  <a:srgbClr val="974B82"/>
                </a:solidFill>
                <a:highlight>
                  <a:srgbClr val="FFFFFF"/>
                </a:highlight>
              </a:rPr>
              <a:t>Inuits</a:t>
            </a:r>
            <a:r>
              <a:rPr lang="en-CA" sz="1400" dirty="0">
                <a:solidFill>
                  <a:srgbClr val="974B82"/>
                </a:solidFill>
                <a:highlight>
                  <a:srgbClr val="FFFFFF"/>
                </a:highlight>
              </a:rPr>
              <a:t> </a:t>
            </a:r>
            <a:r>
              <a:rPr lang="en-CA" sz="1400" dirty="0" err="1">
                <a:solidFill>
                  <a:srgbClr val="974B82"/>
                </a:solidFill>
                <a:highlight>
                  <a:srgbClr val="FFFFFF"/>
                </a:highlight>
              </a:rPr>
              <a:t>doivent</a:t>
            </a:r>
            <a:r>
              <a:rPr lang="en-CA" sz="1400" dirty="0">
                <a:solidFill>
                  <a:srgbClr val="974B82"/>
                </a:solidFill>
                <a:highlight>
                  <a:srgbClr val="FFFFFF"/>
                </a:highlight>
              </a:rPr>
              <a:t> </a:t>
            </a:r>
            <a:r>
              <a:rPr lang="en-CA" sz="1400" dirty="0" err="1">
                <a:solidFill>
                  <a:srgbClr val="974B82"/>
                </a:solidFill>
                <a:highlight>
                  <a:srgbClr val="FFFFFF"/>
                </a:highlight>
              </a:rPr>
              <a:t>être</a:t>
            </a:r>
            <a:r>
              <a:rPr lang="en-CA" sz="1400" dirty="0">
                <a:solidFill>
                  <a:srgbClr val="974B82"/>
                </a:solidFill>
                <a:highlight>
                  <a:srgbClr val="FFFFFF"/>
                </a:highlight>
              </a:rPr>
              <a:t> dans des </a:t>
            </a:r>
            <a:r>
              <a:rPr lang="en-CA" sz="1400" dirty="0" err="1">
                <a:solidFill>
                  <a:srgbClr val="974B82"/>
                </a:solidFill>
                <a:highlight>
                  <a:srgbClr val="FFFFFF"/>
                </a:highlight>
              </a:rPr>
              <a:t>communautés</a:t>
            </a:r>
            <a:r>
              <a:rPr lang="en-CA" sz="1400" dirty="0">
                <a:solidFill>
                  <a:srgbClr val="974B82"/>
                </a:solidFill>
                <a:highlight>
                  <a:srgbClr val="FFFFFF"/>
                </a:highlight>
              </a:rPr>
              <a:t> stables pour </a:t>
            </a:r>
            <a:r>
              <a:rPr lang="en-CA" sz="1400" dirty="0" err="1">
                <a:solidFill>
                  <a:srgbClr val="974B82"/>
                </a:solidFill>
                <a:highlight>
                  <a:srgbClr val="FFFFFF"/>
                </a:highlight>
              </a:rPr>
              <a:t>recevoir</a:t>
            </a:r>
            <a:r>
              <a:rPr lang="en-CA" sz="1400" dirty="0">
                <a:solidFill>
                  <a:srgbClr val="974B82"/>
                </a:solidFill>
                <a:highlight>
                  <a:srgbClr val="FFFFFF"/>
                </a:highlight>
              </a:rPr>
              <a:t> des services </a:t>
            </a:r>
            <a:r>
              <a:rPr lang="en-CA" sz="1400" dirty="0" err="1">
                <a:solidFill>
                  <a:srgbClr val="974B82"/>
                </a:solidFill>
                <a:highlight>
                  <a:srgbClr val="FFFFFF"/>
                </a:highlight>
              </a:rPr>
              <a:t>d’éducation</a:t>
            </a:r>
            <a:r>
              <a:rPr lang="en-CA" sz="1400" dirty="0">
                <a:solidFill>
                  <a:srgbClr val="974B82"/>
                </a:solidFill>
                <a:highlight>
                  <a:srgbClr val="FFFFFF"/>
                </a:highlight>
              </a:rPr>
              <a:t>, de </a:t>
            </a:r>
            <a:r>
              <a:rPr lang="en-CA" sz="1400" dirty="0" err="1">
                <a:solidFill>
                  <a:srgbClr val="974B82"/>
                </a:solidFill>
                <a:highlight>
                  <a:srgbClr val="FFFFFF"/>
                </a:highlight>
              </a:rPr>
              <a:t>soins</a:t>
            </a:r>
            <a:r>
              <a:rPr lang="en-CA" sz="1400" dirty="0">
                <a:solidFill>
                  <a:srgbClr val="974B82"/>
                </a:solidFill>
                <a:highlight>
                  <a:srgbClr val="FFFFFF"/>
                </a:highlight>
              </a:rPr>
              <a:t> de </a:t>
            </a:r>
            <a:r>
              <a:rPr lang="en-CA" sz="1400" dirty="0" err="1">
                <a:solidFill>
                  <a:srgbClr val="974B82"/>
                </a:solidFill>
                <a:highlight>
                  <a:srgbClr val="FFFFFF"/>
                </a:highlight>
              </a:rPr>
              <a:t>santé</a:t>
            </a:r>
            <a:r>
              <a:rPr lang="en-CA" sz="1400" dirty="0">
                <a:solidFill>
                  <a:srgbClr val="974B82"/>
                </a:solidFill>
                <a:highlight>
                  <a:srgbClr val="FFFFFF"/>
                </a:highlight>
              </a:rPr>
              <a:t> et </a:t>
            </a:r>
            <a:r>
              <a:rPr lang="en-CA" sz="1400" dirty="0" err="1">
                <a:solidFill>
                  <a:srgbClr val="974B82"/>
                </a:solidFill>
                <a:highlight>
                  <a:srgbClr val="FFFFFF"/>
                </a:highlight>
              </a:rPr>
              <a:t>d’aide</a:t>
            </a:r>
            <a:r>
              <a:rPr lang="en-CA" sz="1400" dirty="0">
                <a:solidFill>
                  <a:srgbClr val="974B82"/>
                </a:solidFill>
                <a:highlight>
                  <a:srgbClr val="FFFFFF"/>
                </a:highlight>
              </a:rPr>
              <a:t> </a:t>
            </a:r>
            <a:r>
              <a:rPr lang="en-CA" sz="1400" dirty="0" err="1">
                <a:solidFill>
                  <a:srgbClr val="974B82"/>
                </a:solidFill>
                <a:highlight>
                  <a:srgbClr val="FFFFFF"/>
                </a:highlight>
              </a:rPr>
              <a:t>sociale</a:t>
            </a:r>
            <a:r>
              <a:rPr lang="en-CA" sz="1400" dirty="0">
                <a:solidFill>
                  <a:srgbClr val="974B82"/>
                </a:solidFill>
                <a:highlight>
                  <a:srgbClr val="FFFFFF"/>
                </a:highlight>
              </a:rPr>
              <a:t>.</a:t>
            </a:r>
          </a:p>
          <a:p>
            <a:pPr marL="0" indent="0">
              <a:lnSpc>
                <a:spcPct val="100000"/>
              </a:lnSpc>
              <a:spcBef>
                <a:spcPts val="0"/>
              </a:spcBef>
              <a:spcAft>
                <a:spcPts val="600"/>
              </a:spcAft>
              <a:buNone/>
            </a:pPr>
            <a:r>
              <a:rPr lang="en-CA" sz="1400" dirty="0" err="1">
                <a:solidFill>
                  <a:srgbClr val="974B82"/>
                </a:solidFill>
                <a:highlight>
                  <a:srgbClr val="FFFFFF"/>
                </a:highlight>
              </a:rPr>
              <a:t>Cet</a:t>
            </a:r>
            <a:r>
              <a:rPr lang="en-CA" sz="1400" dirty="0">
                <a:solidFill>
                  <a:srgbClr val="974B82"/>
                </a:solidFill>
                <a:highlight>
                  <a:srgbClr val="FFFFFF"/>
                </a:highlight>
              </a:rPr>
              <a:t> </a:t>
            </a:r>
            <a:r>
              <a:rPr lang="en-CA" sz="1400" dirty="0" err="1">
                <a:solidFill>
                  <a:srgbClr val="974B82"/>
                </a:solidFill>
                <a:highlight>
                  <a:srgbClr val="FFFFFF"/>
                </a:highlight>
              </a:rPr>
              <a:t>intérêt</a:t>
            </a:r>
            <a:r>
              <a:rPr lang="en-CA" sz="1400" dirty="0">
                <a:solidFill>
                  <a:srgbClr val="974B82"/>
                </a:solidFill>
                <a:highlight>
                  <a:srgbClr val="FFFFFF"/>
                </a:highlight>
              </a:rPr>
              <a:t> croissant vis-à-vis les </a:t>
            </a:r>
            <a:r>
              <a:rPr lang="en-CA" sz="1400" dirty="0" err="1">
                <a:solidFill>
                  <a:srgbClr val="974B82"/>
                </a:solidFill>
                <a:highlight>
                  <a:srgbClr val="FFFFFF"/>
                </a:highlight>
              </a:rPr>
              <a:t>Inuits</a:t>
            </a:r>
            <a:r>
              <a:rPr lang="en-CA" sz="1400" dirty="0">
                <a:solidFill>
                  <a:srgbClr val="974B82"/>
                </a:solidFill>
                <a:highlight>
                  <a:srgbClr val="FFFFFF"/>
                </a:highlight>
              </a:rPr>
              <a:t> </a:t>
            </a:r>
            <a:r>
              <a:rPr lang="en-CA" sz="1400" dirty="0" err="1">
                <a:solidFill>
                  <a:srgbClr val="974B82"/>
                </a:solidFill>
                <a:highlight>
                  <a:srgbClr val="FFFFFF"/>
                </a:highlight>
              </a:rPr>
              <a:t>coïncide</a:t>
            </a:r>
            <a:r>
              <a:rPr lang="en-CA" sz="1400" dirty="0">
                <a:solidFill>
                  <a:srgbClr val="974B82"/>
                </a:solidFill>
                <a:highlight>
                  <a:srgbClr val="FFFFFF"/>
                </a:highlight>
              </a:rPr>
              <a:t> avec le début de la guerre </a:t>
            </a:r>
            <a:r>
              <a:rPr lang="en-CA" sz="1400" dirty="0" err="1">
                <a:solidFill>
                  <a:srgbClr val="974B82"/>
                </a:solidFill>
                <a:highlight>
                  <a:srgbClr val="FFFFFF"/>
                </a:highlight>
              </a:rPr>
              <a:t>froide</a:t>
            </a:r>
            <a:r>
              <a:rPr lang="en-CA" sz="1400" dirty="0">
                <a:solidFill>
                  <a:srgbClr val="974B82"/>
                </a:solidFill>
                <a:highlight>
                  <a:srgbClr val="FFFFFF"/>
                </a:highlight>
              </a:rPr>
              <a:t> et le </a:t>
            </a:r>
            <a:r>
              <a:rPr lang="en-CA" sz="1400" dirty="0" err="1">
                <a:solidFill>
                  <a:srgbClr val="974B82"/>
                </a:solidFill>
                <a:highlight>
                  <a:srgbClr val="FFFFFF"/>
                </a:highlight>
              </a:rPr>
              <a:t>souhait</a:t>
            </a:r>
            <a:r>
              <a:rPr lang="en-CA" sz="1400" dirty="0">
                <a:solidFill>
                  <a:srgbClr val="974B82"/>
                </a:solidFill>
                <a:highlight>
                  <a:srgbClr val="FFFFFF"/>
                </a:highlight>
              </a:rPr>
              <a:t> </a:t>
            </a:r>
            <a:r>
              <a:rPr lang="en-CA" sz="1400" dirty="0" err="1">
                <a:solidFill>
                  <a:srgbClr val="974B82"/>
                </a:solidFill>
                <a:highlight>
                  <a:srgbClr val="FFFFFF"/>
                </a:highlight>
              </a:rPr>
              <a:t>d’assurer</a:t>
            </a:r>
            <a:r>
              <a:rPr lang="en-CA" sz="1400" dirty="0">
                <a:solidFill>
                  <a:srgbClr val="974B82"/>
                </a:solidFill>
                <a:highlight>
                  <a:srgbClr val="FFFFFF"/>
                </a:highlight>
              </a:rPr>
              <a:t> </a:t>
            </a:r>
            <a:r>
              <a:rPr lang="en-CA" sz="1400" dirty="0" err="1">
                <a:solidFill>
                  <a:srgbClr val="974B82"/>
                </a:solidFill>
                <a:highlight>
                  <a:srgbClr val="FFFFFF"/>
                </a:highlight>
              </a:rPr>
              <a:t>une</a:t>
            </a:r>
            <a:r>
              <a:rPr lang="en-CA" sz="1400" dirty="0">
                <a:solidFill>
                  <a:srgbClr val="974B82"/>
                </a:solidFill>
                <a:highlight>
                  <a:srgbClr val="FFFFFF"/>
                </a:highlight>
              </a:rPr>
              <a:t> </a:t>
            </a:r>
            <a:r>
              <a:rPr lang="en-CA" sz="1400" dirty="0" err="1">
                <a:solidFill>
                  <a:srgbClr val="974B82"/>
                </a:solidFill>
                <a:highlight>
                  <a:srgbClr val="FFFFFF"/>
                </a:highlight>
              </a:rPr>
              <a:t>présence</a:t>
            </a:r>
            <a:r>
              <a:rPr lang="en-CA" sz="1400" dirty="0">
                <a:solidFill>
                  <a:srgbClr val="974B82"/>
                </a:solidFill>
                <a:highlight>
                  <a:srgbClr val="FFFFFF"/>
                </a:highlight>
              </a:rPr>
              <a:t> sur tout le </a:t>
            </a:r>
            <a:r>
              <a:rPr lang="en-CA" sz="1400" dirty="0" err="1">
                <a:solidFill>
                  <a:srgbClr val="974B82"/>
                </a:solidFill>
                <a:highlight>
                  <a:srgbClr val="FFFFFF"/>
                </a:highlight>
              </a:rPr>
              <a:t>territoire</a:t>
            </a:r>
            <a:r>
              <a:rPr lang="en-CA" sz="1400" dirty="0">
                <a:solidFill>
                  <a:srgbClr val="974B82"/>
                </a:solidFill>
                <a:highlight>
                  <a:srgbClr val="FFFFFF"/>
                </a:highlight>
              </a:rPr>
              <a:t> </a:t>
            </a:r>
            <a:r>
              <a:rPr lang="en-CA" sz="1400" dirty="0" err="1">
                <a:solidFill>
                  <a:srgbClr val="974B82"/>
                </a:solidFill>
                <a:highlight>
                  <a:srgbClr val="FFFFFF"/>
                </a:highlight>
              </a:rPr>
              <a:t>canadien</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a:solidFill>
                  <a:srgbClr val="974B82"/>
                </a:solidFill>
                <a:highlight>
                  <a:srgbClr val="FFFFFF"/>
                </a:highlight>
              </a:rPr>
              <a:t>Entre </a:t>
            </a:r>
            <a:r>
              <a:rPr lang="en-CA" sz="1400" dirty="0" err="1">
                <a:solidFill>
                  <a:srgbClr val="974B82"/>
                </a:solidFill>
                <a:highlight>
                  <a:srgbClr val="FFFFFF"/>
                </a:highlight>
              </a:rPr>
              <a:t>promesses</a:t>
            </a:r>
            <a:r>
              <a:rPr lang="en-CA" sz="1400" dirty="0">
                <a:solidFill>
                  <a:srgbClr val="974B82"/>
                </a:solidFill>
                <a:highlight>
                  <a:srgbClr val="FFFFFF"/>
                </a:highlight>
              </a:rPr>
              <a:t> et menaces, les </a:t>
            </a:r>
            <a:r>
              <a:rPr lang="en-CA" sz="1400" dirty="0" err="1">
                <a:solidFill>
                  <a:srgbClr val="974B82"/>
                </a:solidFill>
                <a:highlight>
                  <a:srgbClr val="FFFFFF"/>
                </a:highlight>
              </a:rPr>
              <a:t>communautés</a:t>
            </a:r>
            <a:r>
              <a:rPr lang="en-CA" sz="1400" dirty="0">
                <a:solidFill>
                  <a:srgbClr val="974B82"/>
                </a:solidFill>
                <a:highlight>
                  <a:srgbClr val="FFFFFF"/>
                </a:highlight>
              </a:rPr>
              <a:t> </a:t>
            </a:r>
            <a:r>
              <a:rPr lang="en-CA" sz="1400" dirty="0" err="1">
                <a:solidFill>
                  <a:srgbClr val="974B82"/>
                </a:solidFill>
                <a:highlight>
                  <a:srgbClr val="FFFFFF"/>
                </a:highlight>
              </a:rPr>
              <a:t>inuites</a:t>
            </a:r>
            <a:r>
              <a:rPr lang="en-CA" sz="1400" dirty="0">
                <a:solidFill>
                  <a:srgbClr val="974B82"/>
                </a:solidFill>
                <a:highlight>
                  <a:srgbClr val="FFFFFF"/>
                </a:highlight>
              </a:rPr>
              <a:t> se </a:t>
            </a:r>
            <a:r>
              <a:rPr lang="en-CA" sz="1400" dirty="0" err="1">
                <a:solidFill>
                  <a:srgbClr val="974B82"/>
                </a:solidFill>
                <a:highlight>
                  <a:srgbClr val="FFFFFF"/>
                </a:highlight>
              </a:rPr>
              <a:t>sédentarisent</a:t>
            </a:r>
            <a:r>
              <a:rPr lang="en-CA" sz="1400" dirty="0">
                <a:solidFill>
                  <a:srgbClr val="974B82"/>
                </a:solidFill>
                <a:highlight>
                  <a:srgbClr val="FFFFFF"/>
                </a:highlight>
              </a:rPr>
              <a:t>.  </a:t>
            </a:r>
            <a:r>
              <a:rPr lang="en-CA" sz="1400" dirty="0" err="1">
                <a:solidFill>
                  <a:srgbClr val="974B82"/>
                </a:solidFill>
                <a:highlight>
                  <a:srgbClr val="FFFFFF"/>
                </a:highlight>
              </a:rPr>
              <a:t>Ils</a:t>
            </a:r>
            <a:r>
              <a:rPr lang="en-CA" sz="1400" dirty="0">
                <a:solidFill>
                  <a:srgbClr val="974B82"/>
                </a:solidFill>
                <a:highlight>
                  <a:srgbClr val="FFFFFF"/>
                </a:highlight>
              </a:rPr>
              <a:t> </a:t>
            </a:r>
            <a:r>
              <a:rPr lang="en-CA" sz="1400" dirty="0" err="1">
                <a:solidFill>
                  <a:srgbClr val="974B82"/>
                </a:solidFill>
                <a:highlight>
                  <a:srgbClr val="FFFFFF"/>
                </a:highlight>
              </a:rPr>
              <a:t>doivent</a:t>
            </a:r>
            <a:r>
              <a:rPr lang="en-CA" sz="1400" dirty="0">
                <a:solidFill>
                  <a:srgbClr val="974B82"/>
                </a:solidFill>
                <a:highlight>
                  <a:srgbClr val="FFFFFF"/>
                </a:highlight>
              </a:rPr>
              <a:t> </a:t>
            </a:r>
            <a:r>
              <a:rPr lang="en-CA" sz="1400" dirty="0" err="1">
                <a:solidFill>
                  <a:srgbClr val="974B82"/>
                </a:solidFill>
                <a:highlight>
                  <a:srgbClr val="FFFFFF"/>
                </a:highlight>
              </a:rPr>
              <a:t>s’adapter</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a:t>
            </a:r>
            <a:r>
              <a:rPr lang="en-CA" sz="1400" dirty="0" err="1">
                <a:solidFill>
                  <a:srgbClr val="974B82"/>
                </a:solidFill>
                <a:highlight>
                  <a:srgbClr val="FFFFFF"/>
                </a:highlight>
              </a:rPr>
              <a:t>très</a:t>
            </a:r>
            <a:r>
              <a:rPr lang="en-CA" sz="1400" dirty="0">
                <a:solidFill>
                  <a:srgbClr val="974B82"/>
                </a:solidFill>
                <a:highlight>
                  <a:srgbClr val="FFFFFF"/>
                </a:highlight>
              </a:rPr>
              <a:t> </a:t>
            </a:r>
            <a:r>
              <a:rPr lang="en-CA" sz="1400" dirty="0" err="1">
                <a:solidFill>
                  <a:srgbClr val="974B82"/>
                </a:solidFill>
                <a:highlight>
                  <a:srgbClr val="FFFFFF"/>
                </a:highlight>
              </a:rPr>
              <a:t>peu</a:t>
            </a:r>
            <a:r>
              <a:rPr lang="en-CA" sz="1400" dirty="0">
                <a:solidFill>
                  <a:srgbClr val="974B82"/>
                </a:solidFill>
                <a:highlight>
                  <a:srgbClr val="FFFFFF"/>
                </a:highlight>
              </a:rPr>
              <a:t> de temps à un mode de vie </a:t>
            </a:r>
            <a:r>
              <a:rPr lang="en-CA" sz="1400" dirty="0" err="1">
                <a:solidFill>
                  <a:srgbClr val="974B82"/>
                </a:solidFill>
                <a:highlight>
                  <a:srgbClr val="FFFFFF"/>
                </a:highlight>
              </a:rPr>
              <a:t>radicalement</a:t>
            </a:r>
            <a:r>
              <a:rPr lang="en-CA" sz="1400" dirty="0">
                <a:solidFill>
                  <a:srgbClr val="974B82"/>
                </a:solidFill>
                <a:highlight>
                  <a:srgbClr val="FFFFFF"/>
                </a:highlight>
              </a:rPr>
              <a:t> </a:t>
            </a:r>
            <a:r>
              <a:rPr lang="en-CA" sz="1400" dirty="0" err="1">
                <a:solidFill>
                  <a:srgbClr val="974B82"/>
                </a:solidFill>
                <a:highlight>
                  <a:srgbClr val="FFFFFF"/>
                </a:highlight>
              </a:rPr>
              <a:t>différent</a:t>
            </a:r>
            <a:r>
              <a:rPr lang="en-CA" sz="1400" dirty="0">
                <a:solidFill>
                  <a:srgbClr val="974B82"/>
                </a:solidFill>
                <a:highlight>
                  <a:srgbClr val="FFFFFF"/>
                </a:highlight>
              </a:rPr>
              <a:t>. </a:t>
            </a:r>
          </a:p>
          <a:p>
            <a:pPr marL="0" indent="0">
              <a:lnSpc>
                <a:spcPct val="100000"/>
              </a:lnSpc>
              <a:spcBef>
                <a:spcPts val="0"/>
              </a:spcBef>
              <a:spcAft>
                <a:spcPts val="600"/>
              </a:spcAft>
              <a:buNone/>
            </a:pPr>
            <a:r>
              <a:rPr lang="en-CA" sz="1400" dirty="0">
                <a:solidFill>
                  <a:srgbClr val="974B82"/>
                </a:solidFill>
                <a:highlight>
                  <a:srgbClr val="FFFFFF"/>
                </a:highlight>
              </a:rPr>
              <a:t>Les consequences de </a:t>
            </a:r>
            <a:r>
              <a:rPr lang="en-CA" sz="1400" dirty="0" err="1">
                <a:solidFill>
                  <a:srgbClr val="974B82"/>
                </a:solidFill>
                <a:highlight>
                  <a:srgbClr val="FFFFFF"/>
                </a:highlight>
              </a:rPr>
              <a:t>ce</a:t>
            </a:r>
            <a:r>
              <a:rPr lang="en-CA" sz="1400" dirty="0">
                <a:solidFill>
                  <a:srgbClr val="974B82"/>
                </a:solidFill>
                <a:highlight>
                  <a:srgbClr val="FFFFFF"/>
                </a:highlight>
              </a:rPr>
              <a:t> </a:t>
            </a:r>
            <a:r>
              <a:rPr lang="en-CA" sz="1400" dirty="0" err="1">
                <a:solidFill>
                  <a:srgbClr val="974B82"/>
                </a:solidFill>
                <a:highlight>
                  <a:srgbClr val="FFFFFF"/>
                </a:highlight>
              </a:rPr>
              <a:t>traumatisme</a:t>
            </a:r>
            <a:r>
              <a:rPr lang="en-CA" sz="1400" dirty="0">
                <a:solidFill>
                  <a:srgbClr val="974B82"/>
                </a:solidFill>
                <a:highlight>
                  <a:srgbClr val="FFFFFF"/>
                </a:highlight>
              </a:rPr>
              <a:t> sur les populations se font encore </a:t>
            </a:r>
            <a:r>
              <a:rPr lang="en-CA" sz="1400" dirty="0" err="1">
                <a:solidFill>
                  <a:srgbClr val="974B82"/>
                </a:solidFill>
                <a:highlight>
                  <a:srgbClr val="FFFFFF"/>
                </a:highlight>
              </a:rPr>
              <a:t>sentir</a:t>
            </a:r>
            <a:r>
              <a:rPr lang="en-CA" sz="1400" dirty="0">
                <a:solidFill>
                  <a:srgbClr val="974B82"/>
                </a:solidFill>
                <a:highlight>
                  <a:srgbClr val="FFFFFF"/>
                </a:highlight>
              </a:rPr>
              <a:t> </a:t>
            </a:r>
            <a:r>
              <a:rPr lang="en-CA" sz="1400" dirty="0" err="1">
                <a:solidFill>
                  <a:srgbClr val="974B82"/>
                </a:solidFill>
                <a:highlight>
                  <a:srgbClr val="FFFFFF"/>
                </a:highlight>
              </a:rPr>
              <a:t>aujourd’hui</a:t>
            </a:r>
            <a:r>
              <a:rPr lang="en-CA" sz="1400" dirty="0">
                <a:solidFill>
                  <a:srgbClr val="974B82"/>
                </a:solidFill>
                <a:highlight>
                  <a:srgbClr val="FFFFFF"/>
                </a:highlight>
              </a:rPr>
              <a:t>. </a:t>
            </a:r>
          </a:p>
          <a:p>
            <a:pPr marL="0" indent="0">
              <a:lnSpc>
                <a:spcPct val="100000"/>
              </a:lnSpc>
              <a:spcBef>
                <a:spcPts val="0"/>
              </a:spcBef>
              <a:spcAft>
                <a:spcPts val="600"/>
              </a:spcAft>
              <a:buNone/>
            </a:pPr>
            <a:endParaRPr lang="en-CA" sz="1400" dirty="0">
              <a:solidFill>
                <a:srgbClr val="974B82"/>
              </a:solidFill>
              <a:highlight>
                <a:srgbClr val="FFFFFF"/>
              </a:highlight>
            </a:endParaRPr>
          </a:p>
          <a:p>
            <a:pPr marL="0" indent="0">
              <a:lnSpc>
                <a:spcPct val="100000"/>
              </a:lnSpc>
              <a:spcBef>
                <a:spcPts val="0"/>
              </a:spcBef>
              <a:spcAft>
                <a:spcPts val="600"/>
              </a:spcAft>
              <a:buNone/>
            </a:pPr>
            <a:endParaRPr lang="en-CA" sz="1400" dirty="0">
              <a:solidFill>
                <a:srgbClr val="974B82"/>
              </a:solidFill>
              <a:highlight>
                <a:srgbClr val="FFFFFF"/>
              </a:highlight>
            </a:endParaRPr>
          </a:p>
        </p:txBody>
      </p:sp>
      <p:sp>
        <p:nvSpPr>
          <p:cNvPr id="8" name="object 3">
            <a:extLst>
              <a:ext uri="{FF2B5EF4-FFF2-40B4-BE49-F238E27FC236}">
                <a16:creationId xmlns:a16="http://schemas.microsoft.com/office/drawing/2014/main" id="{BE1D48F6-0BC9-F149-9444-5ABF5AA2F7E5}"/>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Époque turbulente</a:t>
            </a:r>
            <a:endParaRPr lang="fr-CA" sz="2400" dirty="0">
              <a:latin typeface="Century Gothic" panose="020B0502020202020204" pitchFamily="34" charset="0"/>
            </a:endParaRPr>
          </a:p>
        </p:txBody>
      </p:sp>
      <p:sp>
        <p:nvSpPr>
          <p:cNvPr id="10" name="TextBox 9">
            <a:extLst>
              <a:ext uri="{FF2B5EF4-FFF2-40B4-BE49-F238E27FC236}">
                <a16:creationId xmlns:a16="http://schemas.microsoft.com/office/drawing/2014/main" id="{20C7F619-77A7-4430-B7FC-6576BBE495E8}"/>
              </a:ext>
            </a:extLst>
          </p:cNvPr>
          <p:cNvSpPr txBox="1"/>
          <p:nvPr/>
        </p:nvSpPr>
        <p:spPr>
          <a:xfrm>
            <a:off x="4898373" y="4437780"/>
            <a:ext cx="3905274" cy="738664"/>
          </a:xfrm>
          <a:prstGeom prst="rect">
            <a:avLst/>
          </a:prstGeom>
          <a:noFill/>
        </p:spPr>
        <p:txBody>
          <a:bodyPr wrap="square">
            <a:spAutoFit/>
          </a:bodyPr>
          <a:lstStyle/>
          <a:p>
            <a:r>
              <a:rPr lang="fr-FR" sz="1400" dirty="0">
                <a:solidFill>
                  <a:srgbClr val="E42B4F"/>
                </a:solidFill>
                <a:latin typeface="Century Gothic" panose="020B0502020202020204" pitchFamily="34" charset="0"/>
              </a:rPr>
              <a:t>Un a</a:t>
            </a:r>
            <a:r>
              <a:rPr lang="fr-FR" sz="1400" i="0" dirty="0">
                <a:solidFill>
                  <a:srgbClr val="E42B4F"/>
                </a:solidFill>
                <a:effectLst/>
                <a:latin typeface="Century Gothic" panose="020B0502020202020204" pitchFamily="34" charset="0"/>
              </a:rPr>
              <a:t>gent de la GRC recueille de l'information </a:t>
            </a:r>
            <a:r>
              <a:rPr lang="fr-FR" sz="1400" dirty="0">
                <a:solidFill>
                  <a:srgbClr val="E42B4F"/>
                </a:solidFill>
                <a:latin typeface="Century Gothic" panose="020B0502020202020204" pitchFamily="34" charset="0"/>
              </a:rPr>
              <a:t>pour le</a:t>
            </a:r>
            <a:r>
              <a:rPr lang="fr-FR" sz="1400" i="0" dirty="0">
                <a:solidFill>
                  <a:srgbClr val="E42B4F"/>
                </a:solidFill>
                <a:effectLst/>
                <a:latin typeface="Century Gothic" panose="020B0502020202020204" pitchFamily="34" charset="0"/>
              </a:rPr>
              <a:t> recensement auprès de trois hommes inuits.</a:t>
            </a:r>
            <a:endParaRPr lang="en-CA" sz="1400" dirty="0">
              <a:solidFill>
                <a:srgbClr val="E42B4F"/>
              </a:solidFill>
              <a:latin typeface="Century Gothic" panose="020B0502020202020204" pitchFamily="34" charset="0"/>
            </a:endParaRPr>
          </a:p>
        </p:txBody>
      </p:sp>
      <p:pic>
        <p:nvPicPr>
          <p:cNvPr id="12" name="Picture 11">
            <a:extLst>
              <a:ext uri="{FF2B5EF4-FFF2-40B4-BE49-F238E27FC236}">
                <a16:creationId xmlns:a16="http://schemas.microsoft.com/office/drawing/2014/main" id="{D04C4A0A-A04A-4334-B12B-257B0F432EA5}"/>
              </a:ext>
            </a:extLst>
          </p:cNvPr>
          <p:cNvPicPr>
            <a:picLocks noChangeAspect="1"/>
          </p:cNvPicPr>
          <p:nvPr/>
        </p:nvPicPr>
        <p:blipFill rotWithShape="1">
          <a:blip r:embed="rId3">
            <a:extLst>
              <a:ext uri="{28A0092B-C50C-407E-A947-70E740481C1C}">
                <a14:useLocalDpi xmlns:a14="http://schemas.microsoft.com/office/drawing/2010/main" val="0"/>
              </a:ext>
            </a:extLst>
          </a:blip>
          <a:srcRect l="11222" t="4144" r="2334"/>
          <a:stretch/>
        </p:blipFill>
        <p:spPr>
          <a:xfrm>
            <a:off x="5022937" y="1401550"/>
            <a:ext cx="3696520" cy="2906168"/>
          </a:xfrm>
          <a:prstGeom prst="rect">
            <a:avLst/>
          </a:prstGeom>
        </p:spPr>
      </p:pic>
      <p:sp>
        <p:nvSpPr>
          <p:cNvPr id="13" name="TextBox 12">
            <a:extLst>
              <a:ext uri="{FF2B5EF4-FFF2-40B4-BE49-F238E27FC236}">
                <a16:creationId xmlns:a16="http://schemas.microsoft.com/office/drawing/2014/main" id="{E7D898C8-5E5F-42FC-8C6B-C4BE1B3F1B9B}"/>
              </a:ext>
            </a:extLst>
          </p:cNvPr>
          <p:cNvSpPr txBox="1"/>
          <p:nvPr/>
        </p:nvSpPr>
        <p:spPr>
          <a:xfrm>
            <a:off x="4966917" y="5463851"/>
            <a:ext cx="3043825" cy="646331"/>
          </a:xfrm>
          <a:prstGeom prst="rect">
            <a:avLst/>
          </a:prstGeom>
          <a:noFill/>
        </p:spPr>
        <p:txBody>
          <a:bodyPr wrap="square" rtlCol="0">
            <a:spAutoFit/>
          </a:bodyPr>
          <a:lstStyle/>
          <a:p>
            <a:r>
              <a:rPr lang="fr-FR" sz="900" dirty="0">
                <a:solidFill>
                  <a:srgbClr val="333333"/>
                </a:solidFill>
                <a:latin typeface="Century Gothic" panose="020B0502020202020204" pitchFamily="34" charset="0"/>
              </a:rPr>
              <a:t>Mention: Bibliothèque et Archives Canada/Fonds de l'Office national du film/e011177562</a:t>
            </a:r>
            <a:endParaRPr lang="en-CA" sz="900" dirty="0">
              <a:solidFill>
                <a:srgbClr val="974B82"/>
              </a:solidFill>
              <a:highlight>
                <a:srgbClr val="FFFFFF"/>
              </a:highlight>
              <a:latin typeface="Century Gothic" panose="020B0502020202020204" pitchFamily="34" charset="0"/>
            </a:endParaRPr>
          </a:p>
          <a:p>
            <a:endParaRPr lang="en-CA" dirty="0"/>
          </a:p>
        </p:txBody>
      </p:sp>
      <p:sp>
        <p:nvSpPr>
          <p:cNvPr id="11" name="Chevron 10">
            <a:extLst>
              <a:ext uri="{FF2B5EF4-FFF2-40B4-BE49-F238E27FC236}">
                <a16:creationId xmlns:a16="http://schemas.microsoft.com/office/drawing/2014/main" id="{3F1C3DAB-C25B-7C42-9662-520C5B3D49B3}"/>
              </a:ext>
            </a:extLst>
          </p:cNvPr>
          <p:cNvSpPr/>
          <p:nvPr/>
        </p:nvSpPr>
        <p:spPr>
          <a:xfrm>
            <a:off x="4480767" y="443778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881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6B81CB-B660-2142-8FCD-02C82976FEB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D068D6F-C6E2-4649-B133-72F83D5C2C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8" name="Straight Connector 7">
            <a:extLst>
              <a:ext uri="{FF2B5EF4-FFF2-40B4-BE49-F238E27FC236}">
                <a16:creationId xmlns:a16="http://schemas.microsoft.com/office/drawing/2014/main" id="{E3141194-F0EB-904D-A85B-107B3EC8E139}"/>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oogle Shape;70;p14">
            <a:extLst>
              <a:ext uri="{FF2B5EF4-FFF2-40B4-BE49-F238E27FC236}">
                <a16:creationId xmlns:a16="http://schemas.microsoft.com/office/drawing/2014/main" id="{2E2A42F6-85A0-734D-992C-FE3EF41849EA}"/>
              </a:ext>
            </a:extLst>
          </p:cNvPr>
          <p:cNvSpPr txBox="1">
            <a:spLocks/>
          </p:cNvSpPr>
          <p:nvPr/>
        </p:nvSpPr>
        <p:spPr>
          <a:xfrm>
            <a:off x="223185" y="1121716"/>
            <a:ext cx="3434415" cy="45254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2"/>
                </a:solidFill>
                <a:highlight>
                  <a:srgbClr val="FFFFFF"/>
                </a:highlight>
                <a:cs typeface="Arial" panose="020B0604020202020204" pitchFamily="34" charset="0"/>
              </a:rPr>
              <a:t>James Houston est l’instigateur de l’initiative de commercialisation de l’art inuit et responsable du projet pilote de la coopérative de </a:t>
            </a:r>
            <a:r>
              <a:rPr lang="fr-FR" sz="1400" dirty="0" err="1">
                <a:solidFill>
                  <a:srgbClr val="974B82"/>
                </a:solidFill>
                <a:highlight>
                  <a:srgbClr val="FFFFFF"/>
                </a:highlight>
                <a:cs typeface="Arial" panose="020B0604020202020204" pitchFamily="34" charset="0"/>
              </a:rPr>
              <a:t>Kinngait</a:t>
            </a:r>
            <a:r>
              <a:rPr lang="fr-FR" sz="1400" dirty="0">
                <a:solidFill>
                  <a:srgbClr val="974B82"/>
                </a:solidFill>
                <a:highlight>
                  <a:srgbClr val="FFFFFF"/>
                </a:highlight>
                <a:cs typeface="Arial" panose="020B0604020202020204" pitchFamily="34" charset="0"/>
              </a:rPr>
              <a:t>. </a:t>
            </a:r>
          </a:p>
          <a:p>
            <a:pPr marL="0" indent="0">
              <a:buNone/>
            </a:pPr>
            <a:r>
              <a:rPr lang="fr-FR" sz="1400" dirty="0">
                <a:solidFill>
                  <a:srgbClr val="974B82"/>
                </a:solidFill>
                <a:highlight>
                  <a:srgbClr val="FFFFFF"/>
                </a:highlight>
                <a:cs typeface="Arial" panose="020B0604020202020204" pitchFamily="34" charset="0"/>
              </a:rPr>
              <a:t>Lui et </a:t>
            </a:r>
            <a:r>
              <a:rPr lang="fr-FR" sz="1400" dirty="0" err="1">
                <a:solidFill>
                  <a:srgbClr val="974B82"/>
                </a:solidFill>
                <a:highlight>
                  <a:srgbClr val="FFFFFF"/>
                </a:highlight>
                <a:cs typeface="Arial" panose="020B0604020202020204" pitchFamily="34" charset="0"/>
              </a:rPr>
              <a:t>et</a:t>
            </a:r>
            <a:r>
              <a:rPr lang="fr-FR" sz="1400" dirty="0">
                <a:solidFill>
                  <a:srgbClr val="974B82"/>
                </a:solidFill>
                <a:highlight>
                  <a:srgbClr val="FFFFFF"/>
                </a:highlight>
                <a:cs typeface="Arial" panose="020B0604020202020204" pitchFamily="34" charset="0"/>
              </a:rPr>
              <a:t> son épouse Alma, initiatrice de l’atelier de couture, encouragent Kenojuak et </a:t>
            </a:r>
            <a:r>
              <a:rPr lang="fr-FR" sz="1400" dirty="0" err="1">
                <a:solidFill>
                  <a:srgbClr val="974B82"/>
                </a:solidFill>
                <a:highlight>
                  <a:srgbClr val="FFFFFF"/>
                </a:highlight>
                <a:cs typeface="Arial" panose="020B0604020202020204" pitchFamily="34" charset="0"/>
              </a:rPr>
              <a:t>Johnniebo</a:t>
            </a:r>
            <a:r>
              <a:rPr lang="fr-FR" sz="1400" dirty="0">
                <a:solidFill>
                  <a:srgbClr val="974B82"/>
                </a:solidFill>
                <a:highlight>
                  <a:srgbClr val="FFFFFF"/>
                </a:highlight>
                <a:cs typeface="Arial" panose="020B0604020202020204" pitchFamily="34" charset="0"/>
              </a:rPr>
              <a:t> à faire de l’art. </a:t>
            </a:r>
          </a:p>
          <a:p>
            <a:pPr marL="0" indent="0">
              <a:buNone/>
            </a:pPr>
            <a:r>
              <a:rPr lang="fr-FR" sz="1400" dirty="0">
                <a:solidFill>
                  <a:srgbClr val="974B82"/>
                </a:solidFill>
                <a:highlight>
                  <a:srgbClr val="FFFFFF"/>
                </a:highlight>
                <a:cs typeface="Arial" panose="020B0604020202020204" pitchFamily="34" charset="0"/>
              </a:rPr>
              <a:t>À la fin des années 1950, Kenojuak et </a:t>
            </a:r>
            <a:r>
              <a:rPr lang="fr-FR" sz="1400" dirty="0" err="1">
                <a:solidFill>
                  <a:srgbClr val="974B82"/>
                </a:solidFill>
                <a:highlight>
                  <a:srgbClr val="FFFFFF"/>
                </a:highlight>
                <a:cs typeface="Arial" panose="020B0604020202020204" pitchFamily="34" charset="0"/>
              </a:rPr>
              <a:t>Johnniebo</a:t>
            </a:r>
            <a:r>
              <a:rPr lang="fr-FR" sz="1400" dirty="0">
                <a:solidFill>
                  <a:srgbClr val="974B82"/>
                </a:solidFill>
                <a:highlight>
                  <a:srgbClr val="FFFFFF"/>
                </a:highlight>
                <a:cs typeface="Arial" panose="020B0604020202020204" pitchFamily="34" charset="0"/>
              </a:rPr>
              <a:t> participent à la fondation de la coopérative artisanale. Ils commencent à sculpter et à dessiner. Ils travaillent en équipe. </a:t>
            </a:r>
          </a:p>
          <a:p>
            <a:pPr marL="0" indent="0">
              <a:buNone/>
            </a:pPr>
            <a:r>
              <a:rPr lang="fr-CA" sz="1400" dirty="0">
                <a:solidFill>
                  <a:srgbClr val="974B82"/>
                </a:solidFill>
                <a:highlight>
                  <a:srgbClr val="FFFFFF"/>
                </a:highlight>
                <a:cs typeface="Arial" panose="020B0604020202020204" pitchFamily="34" charset="0"/>
              </a:rPr>
              <a:t>Les œuvres de Kenojuak se retrouvent dans le tout premier recueil d’estampes venant des studios de </a:t>
            </a:r>
            <a:r>
              <a:rPr lang="fr-CA" sz="1400" dirty="0" err="1">
                <a:solidFill>
                  <a:srgbClr val="974B82"/>
                </a:solidFill>
                <a:highlight>
                  <a:srgbClr val="FFFFFF"/>
                </a:highlight>
                <a:cs typeface="Arial" panose="020B0604020202020204" pitchFamily="34" charset="0"/>
              </a:rPr>
              <a:t>Kinngait</a:t>
            </a:r>
            <a:r>
              <a:rPr lang="fr-CA" sz="1400" dirty="0">
                <a:solidFill>
                  <a:srgbClr val="974B82"/>
                </a:solidFill>
                <a:highlight>
                  <a:srgbClr val="FFFFFF"/>
                </a:highlight>
                <a:cs typeface="Arial" panose="020B0604020202020204" pitchFamily="34" charset="0"/>
              </a:rPr>
              <a:t> en 1959. </a:t>
            </a:r>
            <a:endParaRPr lang="fr-FR" sz="1400" dirty="0">
              <a:solidFill>
                <a:srgbClr val="974B82"/>
              </a:solidFill>
              <a:highlight>
                <a:srgbClr val="FFFFFF"/>
              </a:highlight>
            </a:endParaRPr>
          </a:p>
        </p:txBody>
      </p:sp>
      <p:sp>
        <p:nvSpPr>
          <p:cNvPr id="13" name="Google Shape;70;p14">
            <a:extLst>
              <a:ext uri="{FF2B5EF4-FFF2-40B4-BE49-F238E27FC236}">
                <a16:creationId xmlns:a16="http://schemas.microsoft.com/office/drawing/2014/main" id="{895FCEF0-3E86-4B46-9F33-0876D88A5DE7}"/>
              </a:ext>
            </a:extLst>
          </p:cNvPr>
          <p:cNvSpPr txBox="1">
            <a:spLocks/>
          </p:cNvSpPr>
          <p:nvPr/>
        </p:nvSpPr>
        <p:spPr>
          <a:xfrm>
            <a:off x="363797" y="4223693"/>
            <a:ext cx="3647498" cy="147959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400" dirty="0">
              <a:solidFill>
                <a:srgbClr val="E42D4E"/>
              </a:solidFill>
              <a:highlight>
                <a:srgbClr val="FFFFFF"/>
              </a:highlight>
            </a:endParaRPr>
          </a:p>
        </p:txBody>
      </p:sp>
      <p:sp>
        <p:nvSpPr>
          <p:cNvPr id="16" name="object 3">
            <a:extLst>
              <a:ext uri="{FF2B5EF4-FFF2-40B4-BE49-F238E27FC236}">
                <a16:creationId xmlns:a16="http://schemas.microsoft.com/office/drawing/2014/main" id="{8A030965-C3AB-7C43-86B2-7787F73B918F}"/>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dirty="0">
                <a:latin typeface="Century Gothic" panose="020B0502020202020204" pitchFamily="34" charset="0"/>
              </a:rPr>
              <a:t>Les Studios </a:t>
            </a:r>
            <a:r>
              <a:rPr lang="fr-CA" sz="2400" dirty="0" err="1">
                <a:latin typeface="Century Gothic" panose="020B0502020202020204" pitchFamily="34" charset="0"/>
              </a:rPr>
              <a:t>Kinngait</a:t>
            </a:r>
            <a:endParaRPr lang="fr-CA" sz="2400" dirty="0">
              <a:latin typeface="Century Gothic" panose="020B0502020202020204" pitchFamily="34" charset="0"/>
            </a:endParaRPr>
          </a:p>
        </p:txBody>
      </p:sp>
      <p:pic>
        <p:nvPicPr>
          <p:cNvPr id="2" name="Picture 1">
            <a:extLst>
              <a:ext uri="{FF2B5EF4-FFF2-40B4-BE49-F238E27FC236}">
                <a16:creationId xmlns:a16="http://schemas.microsoft.com/office/drawing/2014/main" id="{1E254169-BAAE-4A58-8368-ACFFFF16C7A9}"/>
              </a:ext>
            </a:extLst>
          </p:cNvPr>
          <p:cNvPicPr>
            <a:picLocks noChangeAspect="1"/>
          </p:cNvPicPr>
          <p:nvPr/>
        </p:nvPicPr>
        <p:blipFill rotWithShape="1">
          <a:blip r:embed="rId3"/>
          <a:srcRect l="6599" t="7284"/>
          <a:stretch/>
        </p:blipFill>
        <p:spPr>
          <a:xfrm>
            <a:off x="4412750" y="1258188"/>
            <a:ext cx="4298920" cy="3135139"/>
          </a:xfrm>
          <a:prstGeom prst="rect">
            <a:avLst/>
          </a:prstGeom>
        </p:spPr>
      </p:pic>
      <p:sp>
        <p:nvSpPr>
          <p:cNvPr id="17" name="TextBox 16">
            <a:extLst>
              <a:ext uri="{FF2B5EF4-FFF2-40B4-BE49-F238E27FC236}">
                <a16:creationId xmlns:a16="http://schemas.microsoft.com/office/drawing/2014/main" id="{8AA04F47-AAE0-4368-BC46-03EA7A145A7E}"/>
              </a:ext>
            </a:extLst>
          </p:cNvPr>
          <p:cNvSpPr txBox="1"/>
          <p:nvPr/>
        </p:nvSpPr>
        <p:spPr>
          <a:xfrm>
            <a:off x="4354817" y="4631989"/>
            <a:ext cx="4298920" cy="954107"/>
          </a:xfrm>
          <a:prstGeom prst="rect">
            <a:avLst/>
          </a:prstGeom>
          <a:noFill/>
        </p:spPr>
        <p:txBody>
          <a:bodyPr wrap="square">
            <a:spAutoFit/>
          </a:bodyPr>
          <a:lstStyle/>
          <a:p>
            <a:pPr marL="0" indent="0">
              <a:spcBef>
                <a:spcPts val="0"/>
              </a:spcBef>
              <a:buNone/>
            </a:pPr>
            <a:r>
              <a:rPr lang="en-CA" sz="1400" dirty="0">
                <a:solidFill>
                  <a:srgbClr val="E42D4E"/>
                </a:solidFill>
                <a:highlight>
                  <a:srgbClr val="FFFFFF"/>
                </a:highlight>
                <a:latin typeface="Century Gothic" panose="020B0502020202020204" pitchFamily="34" charset="0"/>
              </a:rPr>
              <a:t>Artistes de la </a:t>
            </a:r>
            <a:r>
              <a:rPr lang="en-CA" sz="1400" dirty="0" err="1">
                <a:solidFill>
                  <a:srgbClr val="E42D4E"/>
                </a:solidFill>
                <a:highlight>
                  <a:srgbClr val="FFFFFF"/>
                </a:highlight>
                <a:latin typeface="Century Gothic" panose="020B0502020202020204" pitchFamily="34" charset="0"/>
              </a:rPr>
              <a:t>Coopérative</a:t>
            </a:r>
            <a:r>
              <a:rPr lang="en-CA" sz="1400" dirty="0">
                <a:solidFill>
                  <a:srgbClr val="E42D4E"/>
                </a:solidFill>
                <a:highlight>
                  <a:srgbClr val="FFFFFF"/>
                </a:highlight>
                <a:latin typeface="Century Gothic" panose="020B0502020202020204" pitchFamily="34" charset="0"/>
              </a:rPr>
              <a:t> du </a:t>
            </a:r>
            <a:r>
              <a:rPr lang="en-CA" sz="1400" dirty="0" err="1">
                <a:solidFill>
                  <a:srgbClr val="E42D4E"/>
                </a:solidFill>
                <a:highlight>
                  <a:srgbClr val="FFFFFF"/>
                </a:highlight>
                <a:latin typeface="Century Gothic" panose="020B0502020202020204" pitchFamily="34" charset="0"/>
              </a:rPr>
              <a:t>Kinngait</a:t>
            </a:r>
            <a:r>
              <a:rPr lang="en-CA" sz="1400" dirty="0">
                <a:solidFill>
                  <a:srgbClr val="E42D4E"/>
                </a:solidFill>
                <a:highlight>
                  <a:srgbClr val="FFFFFF"/>
                </a:highlight>
                <a:latin typeface="Century Gothic" panose="020B0502020202020204" pitchFamily="34" charset="0"/>
              </a:rPr>
              <a:t>. </a:t>
            </a:r>
          </a:p>
          <a:p>
            <a:pPr marL="0" indent="0">
              <a:spcBef>
                <a:spcPts val="0"/>
              </a:spcBef>
              <a:buNone/>
            </a:pPr>
            <a:r>
              <a:rPr lang="en-CA" sz="1400" dirty="0">
                <a:solidFill>
                  <a:srgbClr val="E42D4E"/>
                </a:solidFill>
                <a:highlight>
                  <a:srgbClr val="FFFFFF"/>
                </a:highlight>
                <a:latin typeface="Century Gothic" panose="020B0502020202020204" pitchFamily="34" charset="0"/>
              </a:rPr>
              <a:t>(G-D) </a:t>
            </a:r>
            <a:r>
              <a:rPr lang="en-CA" sz="1400" dirty="0" err="1">
                <a:solidFill>
                  <a:srgbClr val="E42D4E"/>
                </a:solidFill>
                <a:highlight>
                  <a:srgbClr val="FFFFFF"/>
                </a:highlight>
                <a:latin typeface="Century Gothic" panose="020B0502020202020204" pitchFamily="34" charset="0"/>
              </a:rPr>
              <a:t>Rangé</a:t>
            </a:r>
            <a:r>
              <a:rPr lang="en-CA" sz="1400" dirty="0">
                <a:solidFill>
                  <a:srgbClr val="E42D4E"/>
                </a:solidFill>
                <a:highlight>
                  <a:srgbClr val="FFFFFF"/>
                </a:highlight>
                <a:latin typeface="Century Gothic" panose="020B0502020202020204" pitchFamily="34" charset="0"/>
              </a:rPr>
              <a:t> du haut: </a:t>
            </a:r>
            <a:r>
              <a:rPr lang="en-CA" sz="1400" dirty="0" err="1">
                <a:solidFill>
                  <a:srgbClr val="E42D4E"/>
                </a:solidFill>
                <a:highlight>
                  <a:srgbClr val="FFFFFF"/>
                </a:highlight>
                <a:latin typeface="Century Gothic" panose="020B0502020202020204" pitchFamily="34" charset="0"/>
              </a:rPr>
              <a:t>Nepachee</a:t>
            </a:r>
            <a:r>
              <a:rPr lang="en-CA" sz="1400" dirty="0">
                <a:solidFill>
                  <a:srgbClr val="E42D4E"/>
                </a:solidFill>
                <a:highlight>
                  <a:srgbClr val="FFFFFF"/>
                </a:highlight>
                <a:latin typeface="Century Gothic" panose="020B0502020202020204" pitchFamily="34" charset="0"/>
              </a:rPr>
              <a:t>, </a:t>
            </a:r>
            <a:r>
              <a:rPr lang="en-CA" sz="1400" dirty="0" err="1">
                <a:solidFill>
                  <a:srgbClr val="E42D4E"/>
                </a:solidFill>
                <a:highlight>
                  <a:srgbClr val="FFFFFF"/>
                </a:highlight>
                <a:latin typeface="Century Gothic" panose="020B0502020202020204" pitchFamily="34" charset="0"/>
              </a:rPr>
              <a:t>Pudlo</a:t>
            </a:r>
            <a:r>
              <a:rPr lang="en-CA" sz="1400" dirty="0">
                <a:solidFill>
                  <a:srgbClr val="E42D4E"/>
                </a:solidFill>
                <a:highlight>
                  <a:srgbClr val="FFFFFF"/>
                </a:highlight>
                <a:latin typeface="Century Gothic" panose="020B0502020202020204" pitchFamily="34" charset="0"/>
              </a:rPr>
              <a:t>; </a:t>
            </a:r>
          </a:p>
          <a:p>
            <a:pPr marL="0" indent="0">
              <a:spcBef>
                <a:spcPts val="0"/>
              </a:spcBef>
              <a:buNone/>
            </a:pPr>
            <a:r>
              <a:rPr lang="en-CA" sz="1400" dirty="0" err="1">
                <a:solidFill>
                  <a:srgbClr val="E42D4E"/>
                </a:solidFill>
                <a:highlight>
                  <a:srgbClr val="FFFFFF"/>
                </a:highlight>
                <a:latin typeface="Century Gothic" panose="020B0502020202020204" pitchFamily="34" charset="0"/>
              </a:rPr>
              <a:t>Rangée</a:t>
            </a:r>
            <a:r>
              <a:rPr lang="en-CA" sz="1400" dirty="0">
                <a:solidFill>
                  <a:srgbClr val="E42D4E"/>
                </a:solidFill>
                <a:highlight>
                  <a:srgbClr val="FFFFFF"/>
                </a:highlight>
                <a:latin typeface="Century Gothic" panose="020B0502020202020204" pitchFamily="34" charset="0"/>
              </a:rPr>
              <a:t> du bas: </a:t>
            </a:r>
            <a:r>
              <a:rPr lang="en-CA" sz="1400" dirty="0" err="1">
                <a:solidFill>
                  <a:srgbClr val="E42D4E"/>
                </a:solidFill>
                <a:highlight>
                  <a:srgbClr val="FFFFFF"/>
                </a:highlight>
                <a:latin typeface="Century Gothic" panose="020B0502020202020204" pitchFamily="34" charset="0"/>
              </a:rPr>
              <a:t>Eejyvudluk</a:t>
            </a:r>
            <a:r>
              <a:rPr lang="en-CA" sz="1400" dirty="0">
                <a:solidFill>
                  <a:srgbClr val="E42D4E"/>
                </a:solidFill>
                <a:highlight>
                  <a:srgbClr val="FFFFFF"/>
                </a:highlight>
                <a:latin typeface="Century Gothic" panose="020B0502020202020204" pitchFamily="34" charset="0"/>
              </a:rPr>
              <a:t>, Kenojuak, </a:t>
            </a:r>
            <a:r>
              <a:rPr lang="en-CA" sz="1400" dirty="0" err="1">
                <a:solidFill>
                  <a:srgbClr val="E42D4E"/>
                </a:solidFill>
                <a:highlight>
                  <a:srgbClr val="FFFFFF"/>
                </a:highlight>
                <a:latin typeface="Century Gothic" panose="020B0502020202020204" pitchFamily="34" charset="0"/>
              </a:rPr>
              <a:t>Kiakshuk</a:t>
            </a:r>
            <a:r>
              <a:rPr lang="en-CA" sz="1400" dirty="0">
                <a:solidFill>
                  <a:srgbClr val="E42D4E"/>
                </a:solidFill>
                <a:highlight>
                  <a:srgbClr val="FFFFFF"/>
                </a:highlight>
                <a:latin typeface="Century Gothic" panose="020B0502020202020204" pitchFamily="34" charset="0"/>
              </a:rPr>
              <a:t>, Lucy, </a:t>
            </a:r>
            <a:r>
              <a:rPr lang="en-CA" sz="1400" dirty="0" err="1">
                <a:solidFill>
                  <a:srgbClr val="E42D4E"/>
                </a:solidFill>
                <a:highlight>
                  <a:srgbClr val="FFFFFF"/>
                </a:highlight>
                <a:latin typeface="Century Gothic" panose="020B0502020202020204" pitchFamily="34" charset="0"/>
              </a:rPr>
              <a:t>Pitseolak</a:t>
            </a:r>
            <a:r>
              <a:rPr lang="en-CA" sz="1400" dirty="0">
                <a:solidFill>
                  <a:srgbClr val="E42D4E"/>
                </a:solidFill>
                <a:highlight>
                  <a:srgbClr val="FFFFFF"/>
                </a:highlight>
                <a:latin typeface="Century Gothic" panose="020B0502020202020204" pitchFamily="34" charset="0"/>
              </a:rPr>
              <a:t>, et Parr.</a:t>
            </a:r>
          </a:p>
        </p:txBody>
      </p:sp>
      <p:sp>
        <p:nvSpPr>
          <p:cNvPr id="18" name="TextBox 17">
            <a:extLst>
              <a:ext uri="{FF2B5EF4-FFF2-40B4-BE49-F238E27FC236}">
                <a16:creationId xmlns:a16="http://schemas.microsoft.com/office/drawing/2014/main" id="{64EE0B2F-2692-43E5-8BEC-22BC989DB784}"/>
              </a:ext>
            </a:extLst>
          </p:cNvPr>
          <p:cNvSpPr txBox="1"/>
          <p:nvPr/>
        </p:nvSpPr>
        <p:spPr>
          <a:xfrm>
            <a:off x="4412750" y="5647201"/>
            <a:ext cx="4430359" cy="461665"/>
          </a:xfrm>
          <a:prstGeom prst="rect">
            <a:avLst/>
          </a:prstGeom>
          <a:noFill/>
        </p:spPr>
        <p:txBody>
          <a:bodyPr wrap="square">
            <a:spAutoFit/>
          </a:bodyPr>
          <a:lstStyle/>
          <a:p>
            <a:r>
              <a:rPr lang="en-CA" sz="800" dirty="0">
                <a:latin typeface="Century Gothic" panose="020B0502020202020204" pitchFamily="34" charset="0"/>
              </a:rPr>
              <a:t>Source :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Canada/Fonds de </a:t>
            </a:r>
            <a:r>
              <a:rPr lang="en-CA" sz="800" dirty="0" err="1">
                <a:latin typeface="Century Gothic" panose="020B0502020202020204" pitchFamily="34" charset="0"/>
              </a:rPr>
              <a:t>l’Office</a:t>
            </a:r>
            <a:r>
              <a:rPr lang="en-CA" sz="800" dirty="0">
                <a:latin typeface="Century Gothic" panose="020B0502020202020204" pitchFamily="34" charset="0"/>
              </a:rPr>
              <a:t> national du film/a118724</a:t>
            </a:r>
          </a:p>
          <a:p>
            <a:endParaRPr lang="en-CA" sz="800" dirty="0">
              <a:latin typeface="Century Gothic" panose="020B0502020202020204" pitchFamily="34" charset="0"/>
            </a:endParaRPr>
          </a:p>
          <a:p>
            <a:endParaRPr lang="en-CA" sz="800" dirty="0">
              <a:latin typeface="Century Gothic" panose="020B0502020202020204" pitchFamily="34" charset="0"/>
            </a:endParaRPr>
          </a:p>
        </p:txBody>
      </p:sp>
      <p:sp>
        <p:nvSpPr>
          <p:cNvPr id="11" name="Chevron 10">
            <a:extLst>
              <a:ext uri="{FF2B5EF4-FFF2-40B4-BE49-F238E27FC236}">
                <a16:creationId xmlns:a16="http://schemas.microsoft.com/office/drawing/2014/main" id="{D4359BF0-B9FE-9C45-B6A4-075C55E7C207}"/>
              </a:ext>
            </a:extLst>
          </p:cNvPr>
          <p:cNvSpPr/>
          <p:nvPr/>
        </p:nvSpPr>
        <p:spPr>
          <a:xfrm>
            <a:off x="3912861" y="4693119"/>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15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701B64-2BE7-7B47-97C6-DFBCC4C8E48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16E8A20-710D-F64B-93B4-E806C4A915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556CB8A3-2A4F-784D-8A02-FDB266218852}"/>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23B58AB-45BD-0F44-A847-1E9FB69F366E}"/>
              </a:ext>
            </a:extLst>
          </p:cNvPr>
          <p:cNvSpPr txBox="1">
            <a:spLocks/>
          </p:cNvSpPr>
          <p:nvPr/>
        </p:nvSpPr>
        <p:spPr>
          <a:xfrm>
            <a:off x="287084" y="1015693"/>
            <a:ext cx="4760062" cy="441734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FR" sz="1400" dirty="0">
                <a:solidFill>
                  <a:srgbClr val="974B82"/>
                </a:solidFill>
                <a:highlight>
                  <a:srgbClr val="FFFFFF"/>
                </a:highlight>
              </a:rPr>
              <a:t>En 1961, l’ONF tourne un film dont </a:t>
            </a:r>
            <a:r>
              <a:rPr lang="fr-FR" sz="1400" dirty="0" err="1">
                <a:solidFill>
                  <a:srgbClr val="974B82"/>
                </a:solidFill>
                <a:highlight>
                  <a:srgbClr val="FFFFFF"/>
                </a:highlight>
              </a:rPr>
              <a:t>Kenujuak</a:t>
            </a:r>
            <a:r>
              <a:rPr lang="fr-FR" sz="1400" dirty="0">
                <a:solidFill>
                  <a:srgbClr val="974B82"/>
                </a:solidFill>
                <a:highlight>
                  <a:srgbClr val="FFFFFF"/>
                </a:highlight>
              </a:rPr>
              <a:t> est l’inspiration et dans lequel elle tient le rôle principal. C’est vraisemblablement ce film qui propulse sa carrière à l’internationale.</a:t>
            </a:r>
          </a:p>
          <a:p>
            <a:pPr marL="0" indent="0">
              <a:lnSpc>
                <a:spcPct val="100000"/>
              </a:lnSpc>
              <a:buNone/>
            </a:pPr>
            <a:r>
              <a:rPr lang="fr-FR" sz="1400" dirty="0" err="1">
                <a:solidFill>
                  <a:srgbClr val="974B82"/>
                </a:solidFill>
                <a:highlight>
                  <a:srgbClr val="FFFFFF"/>
                </a:highlight>
              </a:rPr>
              <a:t>Johniebo</a:t>
            </a:r>
            <a:r>
              <a:rPr lang="fr-FR" sz="1400" dirty="0">
                <a:solidFill>
                  <a:srgbClr val="974B82"/>
                </a:solidFill>
                <a:highlight>
                  <a:srgbClr val="FFFFFF"/>
                </a:highlight>
              </a:rPr>
              <a:t> et elle déménagent à </a:t>
            </a:r>
            <a:r>
              <a:rPr lang="fr-FR" sz="1400" dirty="0" err="1">
                <a:solidFill>
                  <a:srgbClr val="974B82"/>
                </a:solidFill>
                <a:highlight>
                  <a:srgbClr val="FFFFFF"/>
                </a:highlight>
              </a:rPr>
              <a:t>Kinngait</a:t>
            </a:r>
            <a:r>
              <a:rPr lang="fr-FR" sz="1400" dirty="0">
                <a:solidFill>
                  <a:srgbClr val="974B82"/>
                </a:solidFill>
                <a:highlight>
                  <a:srgbClr val="FFFFFF"/>
                </a:highlight>
              </a:rPr>
              <a:t> en 1966 afin que leurs enfants puissent aller à l’école. </a:t>
            </a:r>
          </a:p>
          <a:p>
            <a:pPr marL="0" indent="0">
              <a:lnSpc>
                <a:spcPct val="100000"/>
              </a:lnSpc>
              <a:buNone/>
            </a:pPr>
            <a:r>
              <a:rPr lang="fr-FR" sz="1400" dirty="0">
                <a:solidFill>
                  <a:srgbClr val="974B82"/>
                </a:solidFill>
                <a:highlight>
                  <a:srgbClr val="FFFFFF"/>
                </a:highlight>
              </a:rPr>
              <a:t>À l’occasion de l’Exposition Internationale à </a:t>
            </a:r>
            <a:r>
              <a:rPr lang="fr-FR" sz="1400" dirty="0" err="1">
                <a:solidFill>
                  <a:srgbClr val="974B82"/>
                </a:solidFill>
                <a:highlight>
                  <a:srgbClr val="FFFFFF"/>
                </a:highlight>
              </a:rPr>
              <a:t>Ossaka</a:t>
            </a:r>
            <a:r>
              <a:rPr lang="fr-FR" sz="1400" dirty="0">
                <a:solidFill>
                  <a:srgbClr val="974B82"/>
                </a:solidFill>
                <a:highlight>
                  <a:srgbClr val="FFFFFF"/>
                </a:highlight>
              </a:rPr>
              <a:t> au Japon en 1970, </a:t>
            </a:r>
            <a:r>
              <a:rPr lang="fr-FR" sz="1400" dirty="0" err="1">
                <a:solidFill>
                  <a:srgbClr val="974B82"/>
                </a:solidFill>
                <a:highlight>
                  <a:srgbClr val="FFFFFF"/>
                </a:highlight>
              </a:rPr>
              <a:t>Kenojuak</a:t>
            </a:r>
            <a:r>
              <a:rPr lang="fr-FR" sz="1400" dirty="0">
                <a:solidFill>
                  <a:srgbClr val="974B82"/>
                </a:solidFill>
                <a:highlight>
                  <a:srgbClr val="FFFFFF"/>
                </a:highlight>
              </a:rPr>
              <a:t> et </a:t>
            </a:r>
            <a:r>
              <a:rPr lang="fr-FR" sz="1400" dirty="0" err="1">
                <a:solidFill>
                  <a:srgbClr val="974B82"/>
                </a:solidFill>
                <a:highlight>
                  <a:srgbClr val="FFFFFF"/>
                </a:highlight>
              </a:rPr>
              <a:t>Johniebo</a:t>
            </a:r>
            <a:r>
              <a:rPr lang="fr-FR" sz="1400" dirty="0">
                <a:solidFill>
                  <a:srgbClr val="974B82"/>
                </a:solidFill>
                <a:highlight>
                  <a:srgbClr val="FFFFFF"/>
                </a:highlight>
              </a:rPr>
              <a:t> passent deux mois </a:t>
            </a:r>
            <a:r>
              <a:rPr lang="fr-CA" sz="1400" dirty="0">
                <a:solidFill>
                  <a:srgbClr val="974B82"/>
                </a:solidFill>
                <a:highlight>
                  <a:srgbClr val="FFFFFF"/>
                </a:highlight>
              </a:rPr>
              <a:t>à Ottawa pour créer une murale.</a:t>
            </a:r>
            <a:endParaRPr lang="fr-FR" sz="1400" dirty="0">
              <a:solidFill>
                <a:srgbClr val="974B82"/>
              </a:solidFill>
              <a:highlight>
                <a:srgbClr val="FFFFFF"/>
              </a:highlight>
            </a:endParaRPr>
          </a:p>
        </p:txBody>
      </p:sp>
      <p:sp>
        <p:nvSpPr>
          <p:cNvPr id="8" name="object 3">
            <a:extLst>
              <a:ext uri="{FF2B5EF4-FFF2-40B4-BE49-F238E27FC236}">
                <a16:creationId xmlns:a16="http://schemas.microsoft.com/office/drawing/2014/main" id="{3D2BC47F-AC31-E64E-A800-87817E756B79}"/>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 </a:t>
            </a:r>
            <a:r>
              <a:rPr lang="fr-CA" sz="1600" b="1" kern="0" dirty="0">
                <a:latin typeface="Century Gothic" panose="020B0502020202020204" pitchFamily="34" charset="0"/>
              </a:rPr>
              <a:t>ET JOHNNIEBO</a:t>
            </a:r>
            <a:endParaRPr lang="fr-CA" sz="1600" b="1" spc="-5" dirty="0">
              <a:latin typeface="Century Gothic" panose="020B0502020202020204" pitchFamily="34" charset="0"/>
            </a:endParaRPr>
          </a:p>
          <a:p>
            <a:pPr algn="r">
              <a:spcBef>
                <a:spcPts val="60"/>
              </a:spcBef>
            </a:pPr>
            <a:r>
              <a:rPr lang="fr-CA" sz="2400" kern="0" dirty="0">
                <a:latin typeface="Century Gothic" panose="020B0502020202020204" pitchFamily="34" charset="0"/>
              </a:rPr>
              <a:t>Partenaires de vie et de création</a:t>
            </a:r>
            <a:endParaRPr lang="fr-CA" sz="2400" dirty="0">
              <a:latin typeface="Century Gothic" panose="020B0502020202020204" pitchFamily="34" charset="0"/>
            </a:endParaRPr>
          </a:p>
        </p:txBody>
      </p:sp>
      <p:sp>
        <p:nvSpPr>
          <p:cNvPr id="11" name="Google Shape;70;p14">
            <a:extLst>
              <a:ext uri="{FF2B5EF4-FFF2-40B4-BE49-F238E27FC236}">
                <a16:creationId xmlns:a16="http://schemas.microsoft.com/office/drawing/2014/main" id="{E8302652-6282-4C98-9282-8884DFA34001}"/>
              </a:ext>
            </a:extLst>
          </p:cNvPr>
          <p:cNvSpPr txBox="1">
            <a:spLocks/>
          </p:cNvSpPr>
          <p:nvPr/>
        </p:nvSpPr>
        <p:spPr>
          <a:xfrm>
            <a:off x="287084" y="4424506"/>
            <a:ext cx="4481661" cy="100852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400" dirty="0">
                <a:solidFill>
                  <a:srgbClr val="E42B4F"/>
                </a:solidFill>
                <a:highlight>
                  <a:srgbClr val="FFFFFF"/>
                </a:highlight>
              </a:rPr>
              <a:t>Dans </a:t>
            </a:r>
            <a:r>
              <a:rPr lang="en-CA" sz="1400" dirty="0" err="1">
                <a:solidFill>
                  <a:srgbClr val="E42B4F"/>
                </a:solidFill>
                <a:highlight>
                  <a:srgbClr val="FFFFFF"/>
                </a:highlight>
              </a:rPr>
              <a:t>cette</a:t>
            </a:r>
            <a:r>
              <a:rPr lang="en-CA" sz="1400" dirty="0">
                <a:solidFill>
                  <a:srgbClr val="E42B4F"/>
                </a:solidFill>
                <a:highlight>
                  <a:srgbClr val="FFFFFF"/>
                </a:highlight>
              </a:rPr>
              <a:t> photo, on </a:t>
            </a:r>
            <a:r>
              <a:rPr lang="en-CA" sz="1400" dirty="0" err="1">
                <a:solidFill>
                  <a:srgbClr val="E42B4F"/>
                </a:solidFill>
                <a:highlight>
                  <a:srgbClr val="FFFFFF"/>
                </a:highlight>
              </a:rPr>
              <a:t>voit</a:t>
            </a:r>
            <a:r>
              <a:rPr lang="en-CA" sz="1400" dirty="0">
                <a:solidFill>
                  <a:srgbClr val="E42B4F"/>
                </a:solidFill>
                <a:highlight>
                  <a:srgbClr val="FFFFFF"/>
                </a:highlight>
              </a:rPr>
              <a:t> Kenojuak </a:t>
            </a:r>
            <a:r>
              <a:rPr lang="en-CA" sz="1400" dirty="0" err="1">
                <a:solidFill>
                  <a:srgbClr val="E42B4F"/>
                </a:solidFill>
                <a:highlight>
                  <a:srgbClr val="FFFFFF"/>
                </a:highlight>
              </a:rPr>
              <a:t>sortir</a:t>
            </a:r>
            <a:r>
              <a:rPr lang="en-CA" sz="1400" dirty="0">
                <a:solidFill>
                  <a:srgbClr val="E42B4F"/>
                </a:solidFill>
                <a:highlight>
                  <a:srgbClr val="FFFFFF"/>
                </a:highlight>
              </a:rPr>
              <a:t> de </a:t>
            </a:r>
            <a:r>
              <a:rPr lang="en-CA" sz="1400" dirty="0" err="1">
                <a:solidFill>
                  <a:srgbClr val="E42B4F"/>
                </a:solidFill>
                <a:highlight>
                  <a:srgbClr val="FFFFFF"/>
                </a:highlight>
              </a:rPr>
              <a:t>sa</a:t>
            </a:r>
            <a:r>
              <a:rPr lang="en-CA" sz="1400" dirty="0">
                <a:solidFill>
                  <a:srgbClr val="E42B4F"/>
                </a:solidFill>
                <a:highlight>
                  <a:srgbClr val="FFFFFF"/>
                </a:highlight>
              </a:rPr>
              <a:t> </a:t>
            </a:r>
            <a:r>
              <a:rPr lang="en-CA" sz="1400" dirty="0" err="1">
                <a:solidFill>
                  <a:srgbClr val="E42B4F"/>
                </a:solidFill>
                <a:highlight>
                  <a:srgbClr val="FFFFFF"/>
                </a:highlight>
              </a:rPr>
              <a:t>tente</a:t>
            </a:r>
            <a:r>
              <a:rPr lang="en-CA" sz="1400" dirty="0">
                <a:solidFill>
                  <a:srgbClr val="E42B4F"/>
                </a:solidFill>
                <a:highlight>
                  <a:srgbClr val="FFFFFF"/>
                </a:highlight>
              </a:rPr>
              <a:t> à </a:t>
            </a:r>
            <a:r>
              <a:rPr lang="en-CA" sz="1400" dirty="0" err="1">
                <a:solidFill>
                  <a:srgbClr val="E42B4F"/>
                </a:solidFill>
                <a:highlight>
                  <a:srgbClr val="FFFFFF"/>
                </a:highlight>
              </a:rPr>
              <a:t>Kinngait</a:t>
            </a:r>
            <a:r>
              <a:rPr lang="en-CA" sz="1400" dirty="0">
                <a:solidFill>
                  <a:srgbClr val="E42B4F"/>
                </a:solidFill>
                <a:highlight>
                  <a:srgbClr val="FFFFFF"/>
                </a:highlight>
              </a:rPr>
              <a:t>. Elle </a:t>
            </a:r>
            <a:r>
              <a:rPr lang="en-CA" sz="1400" dirty="0" err="1">
                <a:solidFill>
                  <a:srgbClr val="E42B4F"/>
                </a:solidFill>
                <a:highlight>
                  <a:srgbClr val="FFFFFF"/>
                </a:highlight>
              </a:rPr>
              <a:t>porte</a:t>
            </a:r>
            <a:r>
              <a:rPr lang="en-CA" sz="1400" dirty="0">
                <a:solidFill>
                  <a:srgbClr val="E42B4F"/>
                </a:solidFill>
                <a:highlight>
                  <a:srgbClr val="FFFFFF"/>
                </a:highlight>
              </a:rPr>
              <a:t> son plus </a:t>
            </a:r>
            <a:r>
              <a:rPr lang="en-CA" sz="1400" dirty="0" err="1">
                <a:solidFill>
                  <a:srgbClr val="E42B4F"/>
                </a:solidFill>
                <a:highlight>
                  <a:srgbClr val="FFFFFF"/>
                </a:highlight>
              </a:rPr>
              <a:t>jeune</a:t>
            </a:r>
            <a:r>
              <a:rPr lang="en-CA" sz="1400" dirty="0">
                <a:solidFill>
                  <a:srgbClr val="E42B4F"/>
                </a:solidFill>
                <a:highlight>
                  <a:srgbClr val="FFFFFF"/>
                </a:highlight>
              </a:rPr>
              <a:t> </a:t>
            </a:r>
            <a:r>
              <a:rPr lang="en-CA" sz="1400" dirty="0" err="1">
                <a:solidFill>
                  <a:srgbClr val="E42B4F"/>
                </a:solidFill>
                <a:highlight>
                  <a:srgbClr val="FFFFFF"/>
                </a:highlight>
              </a:rPr>
              <a:t>fils</a:t>
            </a:r>
            <a:r>
              <a:rPr lang="en-CA" sz="1400" dirty="0">
                <a:solidFill>
                  <a:srgbClr val="E42B4F"/>
                </a:solidFill>
                <a:highlight>
                  <a:srgbClr val="FFFFFF"/>
                </a:highlight>
              </a:rPr>
              <a:t> dans un </a:t>
            </a:r>
            <a:r>
              <a:rPr lang="en-CA" sz="1400" i="1" dirty="0">
                <a:solidFill>
                  <a:srgbClr val="E42B4F"/>
                </a:solidFill>
                <a:highlight>
                  <a:srgbClr val="FFFFFF"/>
                </a:highlight>
              </a:rPr>
              <a:t>amauti</a:t>
            </a:r>
            <a:r>
              <a:rPr lang="en-CA" sz="1400" dirty="0">
                <a:solidFill>
                  <a:srgbClr val="E42B4F"/>
                </a:solidFill>
                <a:highlight>
                  <a:srgbClr val="FFFFFF"/>
                </a:highlight>
              </a:rPr>
              <a:t>. </a:t>
            </a:r>
            <a:endParaRPr lang="fr-FR" sz="1400" dirty="0">
              <a:solidFill>
                <a:srgbClr val="E42B4F"/>
              </a:solidFill>
              <a:highlight>
                <a:srgbClr val="FFFFFF"/>
              </a:highlight>
            </a:endParaRPr>
          </a:p>
        </p:txBody>
      </p:sp>
      <p:sp>
        <p:nvSpPr>
          <p:cNvPr id="12" name="Chevron 13">
            <a:extLst>
              <a:ext uri="{FF2B5EF4-FFF2-40B4-BE49-F238E27FC236}">
                <a16:creationId xmlns:a16="http://schemas.microsoft.com/office/drawing/2014/main" id="{6794D5F9-16DC-49DF-AA52-6E9D87B5D3F6}"/>
              </a:ext>
            </a:extLst>
          </p:cNvPr>
          <p:cNvSpPr/>
          <p:nvPr/>
        </p:nvSpPr>
        <p:spPr>
          <a:xfrm>
            <a:off x="5047146" y="4589725"/>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61A6067B-6BFC-46A8-A9B6-E528250BDDC6}"/>
              </a:ext>
            </a:extLst>
          </p:cNvPr>
          <p:cNvPicPr>
            <a:picLocks noChangeAspect="1"/>
          </p:cNvPicPr>
          <p:nvPr/>
        </p:nvPicPr>
        <p:blipFill>
          <a:blip r:embed="rId3"/>
          <a:stretch>
            <a:fillRect/>
          </a:stretch>
        </p:blipFill>
        <p:spPr>
          <a:xfrm>
            <a:off x="5644046" y="1230725"/>
            <a:ext cx="3032313" cy="4798766"/>
          </a:xfrm>
          <a:prstGeom prst="rect">
            <a:avLst/>
          </a:prstGeom>
        </p:spPr>
      </p:pic>
    </p:spTree>
    <p:extLst>
      <p:ext uri="{BB962C8B-B14F-4D97-AF65-F5344CB8AC3E}">
        <p14:creationId xmlns:p14="http://schemas.microsoft.com/office/powerpoint/2010/main" val="138878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701B64-2BE7-7B47-97C6-DFBCC4C8E488}"/>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16E8A20-710D-F64B-93B4-E806C4A915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556CB8A3-2A4F-784D-8A02-FDB266218852}"/>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23B58AB-45BD-0F44-A847-1E9FB69F366E}"/>
              </a:ext>
            </a:extLst>
          </p:cNvPr>
          <p:cNvSpPr txBox="1">
            <a:spLocks/>
          </p:cNvSpPr>
          <p:nvPr/>
        </p:nvSpPr>
        <p:spPr>
          <a:xfrm>
            <a:off x="287084" y="1306664"/>
            <a:ext cx="4284916" cy="44374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dirty="0">
                <a:solidFill>
                  <a:srgbClr val="974B82"/>
                </a:solidFill>
                <a:highlight>
                  <a:srgbClr val="FFFFFF"/>
                </a:highlight>
              </a:rPr>
              <a:t>Ils continuent de travailler étroitement ensemble jusqu'au décès de </a:t>
            </a:r>
            <a:r>
              <a:rPr lang="fr-FR" sz="1400" dirty="0" err="1">
                <a:solidFill>
                  <a:srgbClr val="974B82"/>
                </a:solidFill>
                <a:highlight>
                  <a:srgbClr val="FFFFFF"/>
                </a:highlight>
              </a:rPr>
              <a:t>Johnniebo</a:t>
            </a:r>
            <a:r>
              <a:rPr lang="fr-FR" sz="1400" dirty="0">
                <a:solidFill>
                  <a:srgbClr val="974B82"/>
                </a:solidFill>
                <a:highlight>
                  <a:srgbClr val="FFFFFF"/>
                </a:highlight>
              </a:rPr>
              <a:t> en 1972. </a:t>
            </a:r>
          </a:p>
          <a:p>
            <a:pPr marL="0" indent="0">
              <a:lnSpc>
                <a:spcPct val="100000"/>
              </a:lnSpc>
              <a:spcBef>
                <a:spcPts val="0"/>
              </a:spcBef>
              <a:spcAft>
                <a:spcPts val="600"/>
              </a:spcAft>
              <a:buNone/>
            </a:pPr>
            <a:r>
              <a:rPr lang="fr-FR" sz="1400" dirty="0">
                <a:solidFill>
                  <a:srgbClr val="974B82"/>
                </a:solidFill>
                <a:highlight>
                  <a:srgbClr val="FFFFFF"/>
                </a:highlight>
              </a:rPr>
              <a:t>Il meurt d’une appendicite. Il n’y avait pas d’hôpital à </a:t>
            </a:r>
            <a:r>
              <a:rPr lang="fr-FR" sz="1400" dirty="0" err="1">
                <a:solidFill>
                  <a:srgbClr val="974B82"/>
                </a:solidFill>
                <a:highlight>
                  <a:srgbClr val="FFFFFF"/>
                </a:highlight>
              </a:rPr>
              <a:t>Kinngait</a:t>
            </a:r>
            <a:r>
              <a:rPr lang="fr-FR" sz="1400" dirty="0">
                <a:solidFill>
                  <a:srgbClr val="974B82"/>
                </a:solidFill>
                <a:highlight>
                  <a:srgbClr val="FFFFFF"/>
                </a:highlight>
              </a:rPr>
              <a:t> et l’avion de secours n’a pas pu atterrir pour cause d’intempéries.</a:t>
            </a:r>
          </a:p>
          <a:p>
            <a:pPr marL="0" indent="0">
              <a:lnSpc>
                <a:spcPct val="100000"/>
              </a:lnSpc>
              <a:spcBef>
                <a:spcPts val="0"/>
              </a:spcBef>
              <a:spcAft>
                <a:spcPts val="600"/>
              </a:spcAft>
              <a:buNone/>
            </a:pPr>
            <a:r>
              <a:rPr lang="fr-FR" sz="1400" dirty="0">
                <a:solidFill>
                  <a:srgbClr val="974B82"/>
                </a:solidFill>
                <a:highlight>
                  <a:srgbClr val="FFFFFF"/>
                </a:highlight>
              </a:rPr>
              <a:t>Elle aura deux autres époux. </a:t>
            </a:r>
          </a:p>
          <a:p>
            <a:pPr marL="0" indent="0">
              <a:lnSpc>
                <a:spcPct val="100000"/>
              </a:lnSpc>
              <a:spcBef>
                <a:spcPts val="0"/>
              </a:spcBef>
              <a:spcAft>
                <a:spcPts val="600"/>
              </a:spcAft>
              <a:buNone/>
            </a:pPr>
            <a:r>
              <a:rPr lang="en-CA" sz="1400" dirty="0" err="1">
                <a:solidFill>
                  <a:srgbClr val="974B82"/>
                </a:solidFill>
                <a:highlight>
                  <a:srgbClr val="FFFFFF"/>
                </a:highlight>
              </a:rPr>
              <a:t>En</a:t>
            </a:r>
            <a:r>
              <a:rPr lang="en-CA" sz="1400" dirty="0">
                <a:solidFill>
                  <a:srgbClr val="974B82"/>
                </a:solidFill>
                <a:highlight>
                  <a:srgbClr val="FFFFFF"/>
                </a:highlight>
              </a:rPr>
              <a:t> tout, Kenojuak aura </a:t>
            </a:r>
            <a:r>
              <a:rPr lang="en-CA" sz="1400" dirty="0" err="1">
                <a:solidFill>
                  <a:srgbClr val="974B82"/>
                </a:solidFill>
                <a:highlight>
                  <a:srgbClr val="FFFFFF"/>
                </a:highlight>
              </a:rPr>
              <a:t>onze</a:t>
            </a:r>
            <a:r>
              <a:rPr lang="en-CA" sz="1400" dirty="0">
                <a:solidFill>
                  <a:srgbClr val="974B82"/>
                </a:solidFill>
                <a:highlight>
                  <a:srgbClr val="FFFFFF"/>
                </a:highlight>
              </a:rPr>
              <a:t> enfants et </a:t>
            </a:r>
            <a:r>
              <a:rPr lang="en-CA" sz="1400" dirty="0" err="1">
                <a:solidFill>
                  <a:srgbClr val="974B82"/>
                </a:solidFill>
                <a:highlight>
                  <a:srgbClr val="FFFFFF"/>
                </a:highlight>
              </a:rPr>
              <a:t>en</a:t>
            </a:r>
            <a:r>
              <a:rPr lang="en-CA" sz="1400" dirty="0">
                <a:solidFill>
                  <a:srgbClr val="974B82"/>
                </a:solidFill>
                <a:highlight>
                  <a:srgbClr val="FFFFFF"/>
                </a:highlight>
              </a:rPr>
              <a:t> </a:t>
            </a:r>
            <a:r>
              <a:rPr lang="en-CA" sz="1400" dirty="0" err="1">
                <a:solidFill>
                  <a:srgbClr val="974B82"/>
                </a:solidFill>
                <a:highlight>
                  <a:srgbClr val="FFFFFF"/>
                </a:highlight>
              </a:rPr>
              <a:t>adoptera</a:t>
            </a:r>
            <a:r>
              <a:rPr lang="en-CA" sz="1400" dirty="0">
                <a:solidFill>
                  <a:srgbClr val="974B82"/>
                </a:solidFill>
                <a:highlight>
                  <a:srgbClr val="FFFFFF"/>
                </a:highlight>
              </a:rPr>
              <a:t> cinq </a:t>
            </a:r>
            <a:r>
              <a:rPr lang="en-CA" sz="1400" dirty="0" err="1">
                <a:solidFill>
                  <a:srgbClr val="974B82"/>
                </a:solidFill>
                <a:highlight>
                  <a:srgbClr val="FFFFFF"/>
                </a:highlight>
              </a:rPr>
              <a:t>autres</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tout, sept enfants </a:t>
            </a:r>
            <a:r>
              <a:rPr lang="en-CA" sz="1400" dirty="0" err="1">
                <a:solidFill>
                  <a:srgbClr val="974B82"/>
                </a:solidFill>
                <a:highlight>
                  <a:srgbClr val="FFFFFF"/>
                </a:highlight>
              </a:rPr>
              <a:t>meurent</a:t>
            </a:r>
            <a:r>
              <a:rPr lang="en-CA" sz="1400" dirty="0">
                <a:solidFill>
                  <a:srgbClr val="974B82"/>
                </a:solidFill>
                <a:highlight>
                  <a:srgbClr val="FFFFFF"/>
                </a:highlight>
              </a:rPr>
              <a:t> </a:t>
            </a:r>
            <a:r>
              <a:rPr lang="en-CA" sz="1400" dirty="0" err="1">
                <a:solidFill>
                  <a:srgbClr val="974B82"/>
                </a:solidFill>
                <a:highlight>
                  <a:srgbClr val="FFFFFF"/>
                </a:highlight>
              </a:rPr>
              <a:t>en</a:t>
            </a:r>
            <a:r>
              <a:rPr lang="en-CA" sz="1400" dirty="0">
                <a:solidFill>
                  <a:srgbClr val="974B82"/>
                </a:solidFill>
                <a:highlight>
                  <a:srgbClr val="FFFFFF"/>
                </a:highlight>
              </a:rPr>
              <a:t> bas </a:t>
            </a:r>
            <a:r>
              <a:rPr lang="en-CA" sz="1400" dirty="0" err="1">
                <a:solidFill>
                  <a:srgbClr val="974B82"/>
                </a:solidFill>
                <a:highlight>
                  <a:srgbClr val="FFFFFF"/>
                </a:highlight>
              </a:rPr>
              <a:t>âge</a:t>
            </a:r>
            <a:r>
              <a:rPr lang="en-CA" sz="1400" dirty="0">
                <a:solidFill>
                  <a:srgbClr val="974B82"/>
                </a:solidFill>
                <a:highlight>
                  <a:srgbClr val="FFFFFF"/>
                </a:highlight>
              </a:rPr>
              <a:t>. </a:t>
            </a:r>
          </a:p>
          <a:p>
            <a:pPr marL="0" indent="0">
              <a:lnSpc>
                <a:spcPct val="100000"/>
              </a:lnSpc>
              <a:spcBef>
                <a:spcPts val="0"/>
              </a:spcBef>
              <a:spcAft>
                <a:spcPts val="600"/>
              </a:spcAft>
              <a:buNone/>
            </a:pPr>
            <a:endParaRPr lang="fr-FR" sz="1400" dirty="0">
              <a:solidFill>
                <a:srgbClr val="974B82"/>
              </a:solidFill>
              <a:highlight>
                <a:srgbClr val="FFFFFF"/>
              </a:highlight>
            </a:endParaRPr>
          </a:p>
        </p:txBody>
      </p:sp>
      <p:sp>
        <p:nvSpPr>
          <p:cNvPr id="8" name="object 3">
            <a:extLst>
              <a:ext uri="{FF2B5EF4-FFF2-40B4-BE49-F238E27FC236}">
                <a16:creationId xmlns:a16="http://schemas.microsoft.com/office/drawing/2014/main" id="{3D2BC47F-AC31-E64E-A800-87817E756B79}"/>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 </a:t>
            </a:r>
            <a:r>
              <a:rPr lang="fr-CA" sz="1600" b="1" kern="0" dirty="0">
                <a:latin typeface="Century Gothic" panose="020B0502020202020204" pitchFamily="34" charset="0"/>
              </a:rPr>
              <a:t>ET JOHNNIEBO</a:t>
            </a:r>
            <a:endParaRPr lang="fr-CA" sz="1600" b="1" spc="-5" dirty="0">
              <a:latin typeface="Century Gothic" panose="020B0502020202020204" pitchFamily="34" charset="0"/>
            </a:endParaRPr>
          </a:p>
          <a:p>
            <a:pPr algn="r">
              <a:spcBef>
                <a:spcPts val="60"/>
              </a:spcBef>
            </a:pPr>
            <a:r>
              <a:rPr lang="fr-CA" sz="2400" kern="0" dirty="0">
                <a:latin typeface="Century Gothic" panose="020B0502020202020204" pitchFamily="34" charset="0"/>
              </a:rPr>
              <a:t>Partenaires de vie et de création</a:t>
            </a:r>
            <a:endParaRPr lang="fr-CA" sz="2400" dirty="0">
              <a:latin typeface="Century Gothic" panose="020B0502020202020204" pitchFamily="34" charset="0"/>
            </a:endParaRPr>
          </a:p>
        </p:txBody>
      </p:sp>
      <p:pic>
        <p:nvPicPr>
          <p:cNvPr id="9" name="Picture 8">
            <a:extLst>
              <a:ext uri="{FF2B5EF4-FFF2-40B4-BE49-F238E27FC236}">
                <a16:creationId xmlns:a16="http://schemas.microsoft.com/office/drawing/2014/main" id="{2F006DCF-F58D-45AC-AF0D-1D3CE6CE30B5}"/>
              </a:ext>
            </a:extLst>
          </p:cNvPr>
          <p:cNvPicPr>
            <a:picLocks noChangeAspect="1"/>
          </p:cNvPicPr>
          <p:nvPr/>
        </p:nvPicPr>
        <p:blipFill rotWithShape="1">
          <a:blip r:embed="rId3"/>
          <a:srcRect t="8020"/>
          <a:stretch/>
        </p:blipFill>
        <p:spPr>
          <a:xfrm>
            <a:off x="5035224" y="1451873"/>
            <a:ext cx="3645724" cy="3813153"/>
          </a:xfrm>
          <a:prstGeom prst="rect">
            <a:avLst/>
          </a:prstGeom>
        </p:spPr>
      </p:pic>
      <p:sp>
        <p:nvSpPr>
          <p:cNvPr id="11" name="Google Shape;70;p14">
            <a:extLst>
              <a:ext uri="{FF2B5EF4-FFF2-40B4-BE49-F238E27FC236}">
                <a16:creationId xmlns:a16="http://schemas.microsoft.com/office/drawing/2014/main" id="{E8302652-6282-4C98-9282-8884DFA34001}"/>
              </a:ext>
            </a:extLst>
          </p:cNvPr>
          <p:cNvSpPr txBox="1">
            <a:spLocks/>
          </p:cNvSpPr>
          <p:nvPr/>
        </p:nvSpPr>
        <p:spPr>
          <a:xfrm>
            <a:off x="287084" y="4071744"/>
            <a:ext cx="3675080" cy="137707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D4E"/>
                </a:solidFill>
                <a:highlight>
                  <a:srgbClr val="FFFFFF"/>
                </a:highlight>
              </a:rPr>
              <a:t>Dans </a:t>
            </a:r>
            <a:r>
              <a:rPr lang="en-CA" sz="1400" dirty="0" err="1">
                <a:solidFill>
                  <a:srgbClr val="E42D4E"/>
                </a:solidFill>
                <a:highlight>
                  <a:srgbClr val="FFFFFF"/>
                </a:highlight>
              </a:rPr>
              <a:t>cette</a:t>
            </a:r>
            <a:r>
              <a:rPr lang="en-CA" sz="1400" dirty="0">
                <a:solidFill>
                  <a:srgbClr val="E42D4E"/>
                </a:solidFill>
                <a:highlight>
                  <a:srgbClr val="FFFFFF"/>
                </a:highlight>
              </a:rPr>
              <a:t> photo, on </a:t>
            </a:r>
            <a:r>
              <a:rPr lang="en-CA" sz="1400" dirty="0" err="1">
                <a:solidFill>
                  <a:srgbClr val="E42D4E"/>
                </a:solidFill>
                <a:highlight>
                  <a:srgbClr val="FFFFFF"/>
                </a:highlight>
              </a:rPr>
              <a:t>voit</a:t>
            </a:r>
            <a:r>
              <a:rPr lang="en-CA" sz="1400" dirty="0">
                <a:solidFill>
                  <a:srgbClr val="E42D4E"/>
                </a:solidFill>
                <a:highlight>
                  <a:srgbClr val="FFFFFF"/>
                </a:highlight>
              </a:rPr>
              <a:t> Kenojuak et son conjoint, </a:t>
            </a:r>
            <a:r>
              <a:rPr lang="en-CA" sz="1400" dirty="0" err="1">
                <a:solidFill>
                  <a:srgbClr val="E42D4E"/>
                </a:solidFill>
                <a:highlight>
                  <a:srgbClr val="FFFFFF"/>
                </a:highlight>
              </a:rPr>
              <a:t>Johnniebo</a:t>
            </a:r>
            <a:r>
              <a:rPr lang="en-CA" sz="1400" dirty="0">
                <a:solidFill>
                  <a:srgbClr val="E42D4E"/>
                </a:solidFill>
                <a:highlight>
                  <a:srgbClr val="FFFFFF"/>
                </a:highlight>
              </a:rPr>
              <a:t> Ashevak </a:t>
            </a:r>
            <a:r>
              <a:rPr lang="en-CA" sz="1400" dirty="0" err="1">
                <a:solidFill>
                  <a:srgbClr val="E42D4E"/>
                </a:solidFill>
                <a:highlight>
                  <a:srgbClr val="FFFFFF"/>
                </a:highlight>
              </a:rPr>
              <a:t>ainsi</a:t>
            </a:r>
            <a:r>
              <a:rPr lang="en-CA" sz="1400" dirty="0">
                <a:solidFill>
                  <a:srgbClr val="E42D4E"/>
                </a:solidFill>
                <a:highlight>
                  <a:srgbClr val="FFFFFF"/>
                </a:highlight>
              </a:rPr>
              <a:t> que </a:t>
            </a:r>
            <a:r>
              <a:rPr lang="en-CA" sz="1400" dirty="0" err="1">
                <a:solidFill>
                  <a:srgbClr val="E42D4E"/>
                </a:solidFill>
                <a:highlight>
                  <a:srgbClr val="FFFFFF"/>
                </a:highlight>
              </a:rPr>
              <a:t>leurs</a:t>
            </a:r>
            <a:r>
              <a:rPr lang="en-CA" sz="1400" dirty="0">
                <a:solidFill>
                  <a:srgbClr val="E42D4E"/>
                </a:solidFill>
                <a:highlight>
                  <a:srgbClr val="FFFFFF"/>
                </a:highlight>
              </a:rPr>
              <a:t> deux enfants </a:t>
            </a:r>
            <a:r>
              <a:rPr lang="en-CA" sz="1400" dirty="0" err="1">
                <a:solidFill>
                  <a:srgbClr val="E42D4E"/>
                </a:solidFill>
                <a:highlight>
                  <a:srgbClr val="FFFFFF"/>
                </a:highlight>
              </a:rPr>
              <a:t>en</a:t>
            </a:r>
            <a:r>
              <a:rPr lang="en-CA" sz="1400" dirty="0">
                <a:solidFill>
                  <a:srgbClr val="E42D4E"/>
                </a:solidFill>
                <a:highlight>
                  <a:srgbClr val="FFFFFF"/>
                </a:highlight>
              </a:rPr>
              <a:t> 1960. </a:t>
            </a:r>
            <a:r>
              <a:rPr lang="en-CA" sz="1400" dirty="0" err="1">
                <a:solidFill>
                  <a:srgbClr val="E42D4E"/>
                </a:solidFill>
                <a:highlight>
                  <a:srgbClr val="FFFFFF"/>
                </a:highlight>
              </a:rPr>
              <a:t>Ils</a:t>
            </a:r>
            <a:r>
              <a:rPr lang="en-CA" sz="1400" dirty="0">
                <a:solidFill>
                  <a:srgbClr val="E42D4E"/>
                </a:solidFill>
                <a:highlight>
                  <a:srgbClr val="FFFFFF"/>
                </a:highlight>
              </a:rPr>
              <a:t> </a:t>
            </a:r>
            <a:r>
              <a:rPr lang="en-CA" sz="1400" dirty="0" err="1">
                <a:solidFill>
                  <a:srgbClr val="E42D4E"/>
                </a:solidFill>
                <a:highlight>
                  <a:srgbClr val="FFFFFF"/>
                </a:highlight>
              </a:rPr>
              <a:t>sont</a:t>
            </a:r>
            <a:r>
              <a:rPr lang="en-CA" sz="1400" dirty="0">
                <a:solidFill>
                  <a:srgbClr val="E42D4E"/>
                </a:solidFill>
                <a:highlight>
                  <a:srgbClr val="FFFFFF"/>
                </a:highlight>
              </a:rPr>
              <a:t> dans </a:t>
            </a:r>
            <a:r>
              <a:rPr lang="en-CA" sz="1400" dirty="0" err="1">
                <a:solidFill>
                  <a:srgbClr val="E42D4E"/>
                </a:solidFill>
                <a:highlight>
                  <a:srgbClr val="FFFFFF"/>
                </a:highlight>
              </a:rPr>
              <a:t>leur</a:t>
            </a:r>
            <a:r>
              <a:rPr lang="en-CA" sz="1400" dirty="0">
                <a:solidFill>
                  <a:srgbClr val="E42D4E"/>
                </a:solidFill>
                <a:highlight>
                  <a:srgbClr val="FFFFFF"/>
                </a:highlight>
              </a:rPr>
              <a:t> </a:t>
            </a:r>
            <a:r>
              <a:rPr lang="en-CA" sz="1400" dirty="0" err="1">
                <a:solidFill>
                  <a:srgbClr val="E42D4E"/>
                </a:solidFill>
                <a:highlight>
                  <a:srgbClr val="FFFFFF"/>
                </a:highlight>
              </a:rPr>
              <a:t>tente</a:t>
            </a:r>
            <a:r>
              <a:rPr lang="en-CA" sz="1400" dirty="0">
                <a:solidFill>
                  <a:srgbClr val="E42D4E"/>
                </a:solidFill>
                <a:highlight>
                  <a:srgbClr val="FFFFFF"/>
                </a:highlight>
              </a:rPr>
              <a:t> à </a:t>
            </a:r>
            <a:r>
              <a:rPr lang="en-CA" sz="1400" dirty="0" err="1">
                <a:solidFill>
                  <a:srgbClr val="E42D4E"/>
                </a:solidFill>
                <a:highlight>
                  <a:srgbClr val="FFFFFF"/>
                </a:highlight>
              </a:rPr>
              <a:t>Kinngait</a:t>
            </a:r>
            <a:r>
              <a:rPr lang="en-CA" sz="1400" dirty="0">
                <a:solidFill>
                  <a:srgbClr val="E42D4E"/>
                </a:solidFill>
                <a:highlight>
                  <a:srgbClr val="FFFFFF"/>
                </a:highlight>
              </a:rPr>
              <a:t> au Nunavut.</a:t>
            </a:r>
            <a:endParaRPr lang="fr-FR" sz="1400" dirty="0">
              <a:solidFill>
                <a:srgbClr val="E42D4E"/>
              </a:solidFill>
              <a:highlight>
                <a:srgbClr val="FFFFFF"/>
              </a:highlight>
            </a:endParaRPr>
          </a:p>
        </p:txBody>
      </p:sp>
      <p:sp>
        <p:nvSpPr>
          <p:cNvPr id="12" name="Chevron 13">
            <a:extLst>
              <a:ext uri="{FF2B5EF4-FFF2-40B4-BE49-F238E27FC236}">
                <a16:creationId xmlns:a16="http://schemas.microsoft.com/office/drawing/2014/main" id="{6794D5F9-16DC-49DF-AA52-6E9D87B5D3F6}"/>
              </a:ext>
            </a:extLst>
          </p:cNvPr>
          <p:cNvSpPr/>
          <p:nvPr/>
        </p:nvSpPr>
        <p:spPr>
          <a:xfrm>
            <a:off x="4425388" y="434108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10A63E9C-E461-43BF-B600-0EEF8ABE840D}"/>
              </a:ext>
            </a:extLst>
          </p:cNvPr>
          <p:cNvSpPr txBox="1"/>
          <p:nvPr/>
        </p:nvSpPr>
        <p:spPr>
          <a:xfrm>
            <a:off x="4922445" y="5356579"/>
            <a:ext cx="3797012" cy="461665"/>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 /Rosemary </a:t>
            </a:r>
            <a:r>
              <a:rPr lang="en-CA" sz="800" dirty="0" err="1">
                <a:latin typeface="Century Gothic" panose="020B0502020202020204" pitchFamily="34" charset="0"/>
              </a:rPr>
              <a:t>Gilliat</a:t>
            </a:r>
            <a:r>
              <a:rPr lang="en-CA" sz="800" dirty="0">
                <a:latin typeface="Century Gothic" panose="020B0502020202020204" pitchFamily="34" charset="0"/>
              </a:rPr>
              <a:t> Eaton fonds/e010869018</a:t>
            </a:r>
          </a:p>
          <a:p>
            <a:r>
              <a:rPr lang="en-CA" sz="800" dirty="0">
                <a:latin typeface="Century Gothic" panose="020B0502020202020204" pitchFamily="34" charset="0"/>
              </a:rPr>
              <a:t>Credit: Rosemary </a:t>
            </a:r>
            <a:r>
              <a:rPr lang="en-CA" sz="800" dirty="0" err="1">
                <a:latin typeface="Century Gothic" panose="020B0502020202020204" pitchFamily="34" charset="0"/>
              </a:rPr>
              <a:t>Gilliat</a:t>
            </a:r>
            <a:r>
              <a:rPr lang="en-CA" sz="800" dirty="0">
                <a:latin typeface="Century Gothic" panose="020B0502020202020204" pitchFamily="34" charset="0"/>
              </a:rPr>
              <a:t> Eaton</a:t>
            </a:r>
          </a:p>
        </p:txBody>
      </p:sp>
    </p:spTree>
    <p:extLst>
      <p:ext uri="{BB962C8B-B14F-4D97-AF65-F5344CB8AC3E}">
        <p14:creationId xmlns:p14="http://schemas.microsoft.com/office/powerpoint/2010/main" val="2678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8F96B2-3AA2-B44B-BCCC-AF670FE1EE3C}"/>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0EC54DC-257A-1142-8D1A-C639B38F8F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D36B33DF-CAE9-2542-9CE5-7045AE46186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0FE3DC93-8452-204F-B0DF-9391C6878246}"/>
              </a:ext>
            </a:extLst>
          </p:cNvPr>
          <p:cNvSpPr txBox="1">
            <a:spLocks/>
          </p:cNvSpPr>
          <p:nvPr/>
        </p:nvSpPr>
        <p:spPr>
          <a:xfrm>
            <a:off x="375862" y="1086236"/>
            <a:ext cx="2768171" cy="443745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CA" sz="1400" b="1" dirty="0" err="1">
                <a:solidFill>
                  <a:srgbClr val="974B82"/>
                </a:solidFill>
                <a:highlight>
                  <a:srgbClr val="FFFFFF"/>
                </a:highlight>
              </a:rPr>
              <a:t>Kenojuak</a:t>
            </a:r>
            <a:r>
              <a:rPr lang="fr-CA" sz="1400" b="1" dirty="0">
                <a:solidFill>
                  <a:srgbClr val="974B82"/>
                </a:solidFill>
                <a:highlight>
                  <a:srgbClr val="FFFFFF"/>
                </a:highlight>
              </a:rPr>
              <a:t> a fait plus de 100 dessins d’hibou au cours de sa carrière.</a:t>
            </a:r>
          </a:p>
          <a:p>
            <a:pPr marL="0" indent="0">
              <a:lnSpc>
                <a:spcPct val="100000"/>
              </a:lnSpc>
              <a:spcBef>
                <a:spcPts val="0"/>
              </a:spcBef>
              <a:spcAft>
                <a:spcPts val="600"/>
              </a:spcAft>
              <a:buNone/>
            </a:pPr>
            <a:r>
              <a:rPr lang="fr-CA" sz="1400" dirty="0">
                <a:solidFill>
                  <a:srgbClr val="974B83"/>
                </a:solidFill>
                <a:highlight>
                  <a:srgbClr val="FFFFFF"/>
                </a:highlight>
              </a:rPr>
              <a:t>Ses inspirations? Elle dessine tout ce qui lui vient en tête. Elle dessine à partir de son imagination. </a:t>
            </a:r>
          </a:p>
          <a:p>
            <a:pPr marL="0" indent="0">
              <a:lnSpc>
                <a:spcPct val="100000"/>
              </a:lnSpc>
              <a:spcBef>
                <a:spcPts val="0"/>
              </a:spcBef>
              <a:spcAft>
                <a:spcPts val="600"/>
              </a:spcAft>
              <a:buNone/>
            </a:pPr>
            <a:r>
              <a:rPr lang="fr-CA" sz="1400" dirty="0">
                <a:solidFill>
                  <a:srgbClr val="974B83"/>
                </a:solidFill>
                <a:highlight>
                  <a:srgbClr val="FFFFFF"/>
                </a:highlight>
              </a:rPr>
              <a:t>Les images d’animaux passent par le filtre de son imagination avant d’atterrir sur le papier. </a:t>
            </a:r>
          </a:p>
        </p:txBody>
      </p:sp>
      <p:sp>
        <p:nvSpPr>
          <p:cNvPr id="8" name="object 3">
            <a:extLst>
              <a:ext uri="{FF2B5EF4-FFF2-40B4-BE49-F238E27FC236}">
                <a16:creationId xmlns:a16="http://schemas.microsoft.com/office/drawing/2014/main" id="{20BDD4E0-BC77-0746-91C7-3FE94A04D828}"/>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Création</a:t>
            </a:r>
            <a:endParaRPr lang="fr-CA" sz="2400" dirty="0">
              <a:latin typeface="Century Gothic" panose="020B0502020202020204" pitchFamily="34" charset="0"/>
            </a:endParaRPr>
          </a:p>
        </p:txBody>
      </p:sp>
      <p:pic>
        <p:nvPicPr>
          <p:cNvPr id="9" name="Picture 8">
            <a:extLst>
              <a:ext uri="{FF2B5EF4-FFF2-40B4-BE49-F238E27FC236}">
                <a16:creationId xmlns:a16="http://schemas.microsoft.com/office/drawing/2014/main" id="{1E386F39-2E78-DF41-A7EF-36E7B06F1BE5}"/>
              </a:ext>
            </a:extLst>
          </p:cNvPr>
          <p:cNvPicPr>
            <a:picLocks noChangeAspect="1"/>
          </p:cNvPicPr>
          <p:nvPr/>
        </p:nvPicPr>
        <p:blipFill rotWithShape="1">
          <a:blip r:embed="rId3"/>
          <a:srcRect l="932" r="27825" b="-10018"/>
          <a:stretch/>
        </p:blipFill>
        <p:spPr>
          <a:xfrm>
            <a:off x="3728564" y="1322613"/>
            <a:ext cx="4990893" cy="3739946"/>
          </a:xfrm>
          <a:prstGeom prst="rect">
            <a:avLst/>
          </a:prstGeom>
        </p:spPr>
      </p:pic>
      <p:sp>
        <p:nvSpPr>
          <p:cNvPr id="12" name="TextBox 11">
            <a:extLst>
              <a:ext uri="{FF2B5EF4-FFF2-40B4-BE49-F238E27FC236}">
                <a16:creationId xmlns:a16="http://schemas.microsoft.com/office/drawing/2014/main" id="{90F9CDB2-AE6D-7A4D-9F48-6E7A8F6D9149}"/>
              </a:ext>
            </a:extLst>
          </p:cNvPr>
          <p:cNvSpPr txBox="1"/>
          <p:nvPr/>
        </p:nvSpPr>
        <p:spPr>
          <a:xfrm>
            <a:off x="3655086" y="5698102"/>
            <a:ext cx="5064371" cy="338554"/>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Canada/Judith Eglington fonds/e011368158</a:t>
            </a:r>
          </a:p>
          <a:p>
            <a:r>
              <a:rPr lang="en-CA" sz="800" dirty="0">
                <a:latin typeface="Century Gothic" panose="020B0502020202020204" pitchFamily="34" charset="0"/>
              </a:rPr>
              <a:t>Credit: Judith Eglington</a:t>
            </a:r>
          </a:p>
        </p:txBody>
      </p:sp>
      <p:sp>
        <p:nvSpPr>
          <p:cNvPr id="10" name="Google Shape;70;p14">
            <a:extLst>
              <a:ext uri="{FF2B5EF4-FFF2-40B4-BE49-F238E27FC236}">
                <a16:creationId xmlns:a16="http://schemas.microsoft.com/office/drawing/2014/main" id="{67B56FDE-C4CD-40CC-8E0A-2C80B81C6AEC}"/>
              </a:ext>
            </a:extLst>
          </p:cNvPr>
          <p:cNvSpPr txBox="1">
            <a:spLocks/>
          </p:cNvSpPr>
          <p:nvPr/>
        </p:nvSpPr>
        <p:spPr>
          <a:xfrm>
            <a:off x="3625905" y="4571196"/>
            <a:ext cx="5229996" cy="153106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a:solidFill>
                  <a:srgbClr val="E42D4E"/>
                </a:solidFill>
                <a:highlight>
                  <a:srgbClr val="FFFFFF"/>
                </a:highlight>
              </a:rPr>
              <a:t>Dans </a:t>
            </a:r>
            <a:r>
              <a:rPr lang="en-CA" sz="1400" dirty="0" err="1">
                <a:solidFill>
                  <a:srgbClr val="E42D4E"/>
                </a:solidFill>
                <a:highlight>
                  <a:srgbClr val="FFFFFF"/>
                </a:highlight>
              </a:rPr>
              <a:t>cette</a:t>
            </a:r>
            <a:r>
              <a:rPr lang="en-CA" sz="1400" dirty="0">
                <a:solidFill>
                  <a:srgbClr val="E42D4E"/>
                </a:solidFill>
                <a:highlight>
                  <a:srgbClr val="FFFFFF"/>
                </a:highlight>
              </a:rPr>
              <a:t> photo, on </a:t>
            </a:r>
            <a:r>
              <a:rPr lang="en-CA" sz="1400" dirty="0" err="1">
                <a:solidFill>
                  <a:srgbClr val="E42D4E"/>
                </a:solidFill>
                <a:highlight>
                  <a:srgbClr val="FFFFFF"/>
                </a:highlight>
              </a:rPr>
              <a:t>voit</a:t>
            </a:r>
            <a:r>
              <a:rPr lang="en-CA" sz="1400" dirty="0">
                <a:solidFill>
                  <a:srgbClr val="E42D4E"/>
                </a:solidFill>
                <a:highlight>
                  <a:srgbClr val="FFFFFF"/>
                </a:highlight>
              </a:rPr>
              <a:t> Kenojuak à </a:t>
            </a:r>
            <a:r>
              <a:rPr lang="en-CA" sz="1400" dirty="0" err="1">
                <a:solidFill>
                  <a:srgbClr val="E42D4E"/>
                </a:solidFill>
                <a:highlight>
                  <a:srgbClr val="FFFFFF"/>
                </a:highlight>
              </a:rPr>
              <a:t>l’oeuvre</a:t>
            </a:r>
            <a:r>
              <a:rPr lang="en-CA" sz="1400" dirty="0">
                <a:solidFill>
                  <a:srgbClr val="E42D4E"/>
                </a:solidFill>
                <a:highlight>
                  <a:srgbClr val="FFFFFF"/>
                </a:highlight>
              </a:rPr>
              <a:t>, dans son salon à </a:t>
            </a:r>
            <a:r>
              <a:rPr lang="en-CA" sz="1400" dirty="0" err="1">
                <a:solidFill>
                  <a:srgbClr val="E42D4E"/>
                </a:solidFill>
                <a:highlight>
                  <a:srgbClr val="FFFFFF"/>
                </a:highlight>
              </a:rPr>
              <a:t>Kinngait</a:t>
            </a:r>
            <a:r>
              <a:rPr lang="en-CA" sz="1400" dirty="0">
                <a:solidFill>
                  <a:srgbClr val="E42D4E"/>
                </a:solidFill>
                <a:highlight>
                  <a:srgbClr val="FFFFFF"/>
                </a:highlight>
              </a:rPr>
              <a:t>, </a:t>
            </a:r>
            <a:r>
              <a:rPr lang="en-CA" sz="1400" dirty="0" err="1">
                <a:solidFill>
                  <a:srgbClr val="E42D4E"/>
                </a:solidFill>
                <a:highlight>
                  <a:srgbClr val="FFFFFF"/>
                </a:highlight>
              </a:rPr>
              <a:t>en</a:t>
            </a:r>
            <a:r>
              <a:rPr lang="en-CA" sz="1400" dirty="0">
                <a:solidFill>
                  <a:srgbClr val="E42D4E"/>
                </a:solidFill>
                <a:highlight>
                  <a:srgbClr val="FFFFFF"/>
                </a:highlight>
              </a:rPr>
              <a:t> 1980. </a:t>
            </a:r>
          </a:p>
          <a:p>
            <a:pPr marL="0" indent="0">
              <a:lnSpc>
                <a:spcPct val="100000"/>
              </a:lnSpc>
              <a:buNone/>
            </a:pPr>
            <a:r>
              <a:rPr lang="en-CA" sz="1400" dirty="0">
                <a:solidFill>
                  <a:srgbClr val="E42D4E"/>
                </a:solidFill>
                <a:highlight>
                  <a:srgbClr val="FFFFFF"/>
                </a:highlight>
              </a:rPr>
              <a:t>Remarque le </a:t>
            </a:r>
            <a:r>
              <a:rPr lang="en-CA" sz="1400" i="1" dirty="0">
                <a:solidFill>
                  <a:srgbClr val="E42D4E"/>
                </a:solidFill>
                <a:highlight>
                  <a:srgbClr val="FFFFFF"/>
                </a:highlight>
              </a:rPr>
              <a:t>ulu</a:t>
            </a:r>
            <a:r>
              <a:rPr lang="en-CA" sz="1400" dirty="0">
                <a:solidFill>
                  <a:srgbClr val="E42D4E"/>
                </a:solidFill>
                <a:highlight>
                  <a:srgbClr val="FFFFFF"/>
                </a:highlight>
              </a:rPr>
              <a:t> sur la </a:t>
            </a:r>
            <a:r>
              <a:rPr lang="en-CA" sz="1400" dirty="0" err="1">
                <a:solidFill>
                  <a:srgbClr val="E42D4E"/>
                </a:solidFill>
                <a:highlight>
                  <a:srgbClr val="FFFFFF"/>
                </a:highlight>
              </a:rPr>
              <a:t>boîte</a:t>
            </a:r>
            <a:r>
              <a:rPr lang="en-CA" sz="1400" dirty="0">
                <a:solidFill>
                  <a:srgbClr val="E42D4E"/>
                </a:solidFill>
                <a:highlight>
                  <a:srgbClr val="FFFFFF"/>
                </a:highlight>
              </a:rPr>
              <a:t> de crayons de couleurs.</a:t>
            </a:r>
            <a:endParaRPr lang="fr-FR" sz="1400" dirty="0">
              <a:solidFill>
                <a:srgbClr val="E42D4E"/>
              </a:solidFill>
              <a:highlight>
                <a:srgbClr val="FFFFFF"/>
              </a:highlight>
            </a:endParaRPr>
          </a:p>
        </p:txBody>
      </p:sp>
      <p:sp>
        <p:nvSpPr>
          <p:cNvPr id="11" name="Chevron 13">
            <a:extLst>
              <a:ext uri="{FF2B5EF4-FFF2-40B4-BE49-F238E27FC236}">
                <a16:creationId xmlns:a16="http://schemas.microsoft.com/office/drawing/2014/main" id="{F75DDBD1-2DA1-DA4C-970C-8C30A9CE2933}"/>
              </a:ext>
            </a:extLst>
          </p:cNvPr>
          <p:cNvSpPr/>
          <p:nvPr/>
        </p:nvSpPr>
        <p:spPr>
          <a:xfrm>
            <a:off x="2998259" y="4893036"/>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479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B41EA1-D280-C74A-B17C-1FC0447F6BFB}"/>
              </a:ext>
            </a:extLst>
          </p:cNvPr>
          <p:cNvPicPr>
            <a:picLocks noChangeAspect="1"/>
          </p:cNvPicPr>
          <p:nvPr/>
        </p:nvPicPr>
        <p:blipFill rotWithShape="1">
          <a:blip r:embed="rId2"/>
          <a:srcRect l="15629"/>
          <a:stretch/>
        </p:blipFill>
        <p:spPr>
          <a:xfrm>
            <a:off x="460249" y="3445329"/>
            <a:ext cx="3048000" cy="2385026"/>
          </a:xfrm>
          <a:prstGeom prst="rect">
            <a:avLst/>
          </a:prstGeom>
        </p:spPr>
      </p:pic>
      <p:sp>
        <p:nvSpPr>
          <p:cNvPr id="14" name="Rectangle 13">
            <a:extLst>
              <a:ext uri="{FF2B5EF4-FFF2-40B4-BE49-F238E27FC236}">
                <a16:creationId xmlns:a16="http://schemas.microsoft.com/office/drawing/2014/main" id="{1CD36C78-F581-C744-89D1-37056B2C49E2}"/>
              </a:ext>
            </a:extLst>
          </p:cNvPr>
          <p:cNvSpPr/>
          <p:nvPr/>
        </p:nvSpPr>
        <p:spPr>
          <a:xfrm>
            <a:off x="2800350" y="3304963"/>
            <a:ext cx="865414" cy="176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A23D11-F736-0D4F-AF42-423C5AE4E4B2}"/>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095FD02-ADB9-9749-8B52-6CB3D1A281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CDB395DD-CCF5-1F41-A5F1-60C502A82419}"/>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3D97655-E442-0D4A-8C20-9231389EFAF7}"/>
              </a:ext>
            </a:extLst>
          </p:cNvPr>
          <p:cNvSpPr txBox="1">
            <a:spLocks/>
          </p:cNvSpPr>
          <p:nvPr/>
        </p:nvSpPr>
        <p:spPr>
          <a:xfrm>
            <a:off x="356363" y="1973253"/>
            <a:ext cx="5685655" cy="355043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400" dirty="0" err="1">
                <a:solidFill>
                  <a:srgbClr val="974B83"/>
                </a:solidFill>
              </a:rPr>
              <a:t>À</a:t>
            </a:r>
            <a:r>
              <a:rPr lang="en-CA" sz="1400" dirty="0">
                <a:solidFill>
                  <a:srgbClr val="974B83"/>
                </a:solidFill>
              </a:rPr>
              <a:t> </a:t>
            </a:r>
            <a:r>
              <a:rPr lang="en-CA" sz="1400" dirty="0" err="1">
                <a:solidFill>
                  <a:srgbClr val="974B83"/>
                </a:solidFill>
              </a:rPr>
              <a:t>l’époque</a:t>
            </a:r>
            <a:r>
              <a:rPr lang="en-CA" sz="1400" dirty="0">
                <a:solidFill>
                  <a:srgbClr val="974B83"/>
                </a:solidFill>
              </a:rPr>
              <a:t>, il n</a:t>
            </a:r>
            <a:r>
              <a:rPr lang="fr-CA" sz="1400" dirty="0">
                <a:solidFill>
                  <a:srgbClr val="974B83"/>
                </a:solidFill>
              </a:rPr>
              <a:t>’y a pas beaucoup de femmes inuites qui sculptent.  Elle a pavé le chemin pour les sculptrices de renom comme </a:t>
            </a:r>
            <a:r>
              <a:rPr lang="en-CA" sz="1400" dirty="0" err="1">
                <a:solidFill>
                  <a:srgbClr val="974B83"/>
                </a:solidFill>
              </a:rPr>
              <a:t>Oviloo</a:t>
            </a:r>
            <a:r>
              <a:rPr lang="en-CA" sz="1400" dirty="0">
                <a:solidFill>
                  <a:srgbClr val="974B83"/>
                </a:solidFill>
              </a:rPr>
              <a:t> </a:t>
            </a:r>
            <a:r>
              <a:rPr lang="en-CA" sz="1400" dirty="0" err="1">
                <a:solidFill>
                  <a:srgbClr val="974B83"/>
                </a:solidFill>
              </a:rPr>
              <a:t>Tunnillie</a:t>
            </a:r>
            <a:r>
              <a:rPr lang="en-CA" sz="1400" dirty="0">
                <a:solidFill>
                  <a:srgbClr val="974B83"/>
                </a:solidFill>
              </a:rPr>
              <a:t> et</a:t>
            </a:r>
            <a:r>
              <a:rPr lang="fr-CA" sz="1400" dirty="0">
                <a:solidFill>
                  <a:srgbClr val="974B83"/>
                </a:solidFill>
              </a:rPr>
              <a:t> </a:t>
            </a:r>
            <a:r>
              <a:rPr lang="fr-CA" sz="1400" dirty="0" err="1">
                <a:solidFill>
                  <a:srgbClr val="974B83"/>
                </a:solidFill>
              </a:rPr>
              <a:t>Goota</a:t>
            </a:r>
            <a:r>
              <a:rPr lang="fr-CA" sz="1400" dirty="0">
                <a:solidFill>
                  <a:srgbClr val="974B83"/>
                </a:solidFill>
              </a:rPr>
              <a:t> </a:t>
            </a:r>
            <a:r>
              <a:rPr lang="fr-CA" sz="1400" dirty="0" err="1">
                <a:solidFill>
                  <a:srgbClr val="974B83"/>
                </a:solidFill>
              </a:rPr>
              <a:t>Ashoona</a:t>
            </a:r>
            <a:r>
              <a:rPr lang="en-CA" sz="1400" dirty="0">
                <a:solidFill>
                  <a:srgbClr val="974B83"/>
                </a:solidFill>
              </a:rPr>
              <a:t>.  </a:t>
            </a:r>
          </a:p>
          <a:p>
            <a:pPr marL="0" indent="0">
              <a:lnSpc>
                <a:spcPct val="100000"/>
              </a:lnSpc>
              <a:buNone/>
            </a:pPr>
            <a:endParaRPr lang="en-CA" sz="1400" dirty="0">
              <a:solidFill>
                <a:srgbClr val="974B83"/>
              </a:solidFill>
              <a:highlight>
                <a:srgbClr val="FFFFFF"/>
              </a:highlight>
            </a:endParaRPr>
          </a:p>
        </p:txBody>
      </p:sp>
      <p:sp>
        <p:nvSpPr>
          <p:cNvPr id="8" name="object 3">
            <a:extLst>
              <a:ext uri="{FF2B5EF4-FFF2-40B4-BE49-F238E27FC236}">
                <a16:creationId xmlns:a16="http://schemas.microsoft.com/office/drawing/2014/main" id="{4C598E12-7B81-A64F-9ECB-B79CB4642947}"/>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Sculptrice</a:t>
            </a:r>
            <a:endParaRPr lang="fr-CA" sz="2400" dirty="0">
              <a:latin typeface="Century Gothic" panose="020B0502020202020204" pitchFamily="34" charset="0"/>
            </a:endParaRPr>
          </a:p>
        </p:txBody>
      </p:sp>
      <p:sp>
        <p:nvSpPr>
          <p:cNvPr id="10" name="TextBox 9">
            <a:extLst>
              <a:ext uri="{FF2B5EF4-FFF2-40B4-BE49-F238E27FC236}">
                <a16:creationId xmlns:a16="http://schemas.microsoft.com/office/drawing/2014/main" id="{D0FDF1DF-2C3B-1745-ABCF-E173C13EE8FC}"/>
              </a:ext>
            </a:extLst>
          </p:cNvPr>
          <p:cNvSpPr txBox="1"/>
          <p:nvPr/>
        </p:nvSpPr>
        <p:spPr>
          <a:xfrm>
            <a:off x="3592636" y="5169748"/>
            <a:ext cx="2349900" cy="461665"/>
          </a:xfrm>
          <a:prstGeom prst="rect">
            <a:avLst/>
          </a:prstGeom>
          <a:noFill/>
        </p:spPr>
        <p:txBody>
          <a:bodyPr wrap="square">
            <a:spAutoFit/>
          </a:bodyPr>
          <a:lstStyle/>
          <a:p>
            <a:r>
              <a:rPr lang="en-US" sz="800" dirty="0">
                <a:solidFill>
                  <a:srgbClr val="333333"/>
                </a:solidFill>
                <a:latin typeface="Century Gothic" panose="020B0502020202020204" pitchFamily="34" charset="0"/>
              </a:rPr>
              <a:t>Mention : Judith Eglington / </a:t>
            </a:r>
            <a:r>
              <a:rPr lang="en-US" sz="800" dirty="0" err="1">
                <a:solidFill>
                  <a:srgbClr val="333333"/>
                </a:solidFill>
                <a:latin typeface="Century Gothic" panose="020B0502020202020204" pitchFamily="34" charset="0"/>
              </a:rPr>
              <a:t>Bibliothèque</a:t>
            </a:r>
            <a:r>
              <a:rPr lang="en-US" sz="800" dirty="0">
                <a:solidFill>
                  <a:srgbClr val="333333"/>
                </a:solidFill>
                <a:latin typeface="Century Gothic" panose="020B0502020202020204" pitchFamily="34" charset="0"/>
              </a:rPr>
              <a:t> et Archives Canada / Judith Eglington fonds / e011368095 </a:t>
            </a:r>
            <a:endParaRPr lang="en-CA" sz="800" dirty="0">
              <a:latin typeface="Century Gothic" panose="020B0502020202020204" pitchFamily="34" charset="0"/>
            </a:endParaRPr>
          </a:p>
        </p:txBody>
      </p:sp>
      <p:pic>
        <p:nvPicPr>
          <p:cNvPr id="11" name="Picture 10">
            <a:extLst>
              <a:ext uri="{FF2B5EF4-FFF2-40B4-BE49-F238E27FC236}">
                <a16:creationId xmlns:a16="http://schemas.microsoft.com/office/drawing/2014/main" id="{DF0F80CB-DF95-2448-8774-653C6C5F0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49963" y="1894979"/>
            <a:ext cx="3522309" cy="2641732"/>
          </a:xfrm>
          <a:prstGeom prst="rect">
            <a:avLst/>
          </a:prstGeom>
        </p:spPr>
      </p:pic>
      <p:pic>
        <p:nvPicPr>
          <p:cNvPr id="13" name="Picture 12">
            <a:extLst>
              <a:ext uri="{FF2B5EF4-FFF2-40B4-BE49-F238E27FC236}">
                <a16:creationId xmlns:a16="http://schemas.microsoft.com/office/drawing/2014/main" id="{4FEA9B92-8E9D-2547-B23D-315F539E1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4536" y="2947543"/>
            <a:ext cx="3048000" cy="2026920"/>
          </a:xfrm>
          <a:prstGeom prst="rect">
            <a:avLst/>
          </a:prstGeom>
        </p:spPr>
      </p:pic>
      <p:sp>
        <p:nvSpPr>
          <p:cNvPr id="2" name="TextBox 1">
            <a:extLst>
              <a:ext uri="{FF2B5EF4-FFF2-40B4-BE49-F238E27FC236}">
                <a16:creationId xmlns:a16="http://schemas.microsoft.com/office/drawing/2014/main" id="{232A7791-64C4-4151-8FE4-A8590AD18C27}"/>
              </a:ext>
            </a:extLst>
          </p:cNvPr>
          <p:cNvSpPr txBox="1"/>
          <p:nvPr/>
        </p:nvSpPr>
        <p:spPr>
          <a:xfrm>
            <a:off x="5969959" y="5012911"/>
            <a:ext cx="2677887" cy="215444"/>
          </a:xfrm>
          <a:prstGeom prst="rect">
            <a:avLst/>
          </a:prstGeom>
          <a:noFill/>
        </p:spPr>
        <p:txBody>
          <a:bodyPr wrap="square" rtlCol="0">
            <a:spAutoFit/>
          </a:bodyPr>
          <a:lstStyle/>
          <a:p>
            <a:r>
              <a:rPr lang="fr-CA" sz="800" dirty="0">
                <a:latin typeface="Century Gothic" panose="020B0502020202020204" pitchFamily="34" charset="0"/>
              </a:rPr>
              <a:t>Mention: Photo de Rebecca </a:t>
            </a:r>
            <a:r>
              <a:rPr lang="fr-CA" sz="800" dirty="0" err="1">
                <a:latin typeface="Century Gothic" panose="020B0502020202020204" pitchFamily="34" charset="0"/>
              </a:rPr>
              <a:t>Hartzler</a:t>
            </a:r>
            <a:endParaRPr lang="en-CA" sz="800" dirty="0">
              <a:latin typeface="Century Gothic" panose="020B0502020202020204" pitchFamily="34" charset="0"/>
            </a:endParaRPr>
          </a:p>
        </p:txBody>
      </p:sp>
      <p:sp>
        <p:nvSpPr>
          <p:cNvPr id="15" name="Chevron 13">
            <a:extLst>
              <a:ext uri="{FF2B5EF4-FFF2-40B4-BE49-F238E27FC236}">
                <a16:creationId xmlns:a16="http://schemas.microsoft.com/office/drawing/2014/main" id="{7BB16AC3-1CDA-EB4B-B78A-6BFB49896A25}"/>
              </a:ext>
            </a:extLst>
          </p:cNvPr>
          <p:cNvSpPr/>
          <p:nvPr/>
        </p:nvSpPr>
        <p:spPr>
          <a:xfrm>
            <a:off x="5495689" y="1497065"/>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70;p14">
            <a:extLst>
              <a:ext uri="{FF2B5EF4-FFF2-40B4-BE49-F238E27FC236}">
                <a16:creationId xmlns:a16="http://schemas.microsoft.com/office/drawing/2014/main" id="{1DAF807C-322D-B048-A5FE-55DEE4A5FE10}"/>
              </a:ext>
            </a:extLst>
          </p:cNvPr>
          <p:cNvSpPr txBox="1">
            <a:spLocks/>
          </p:cNvSpPr>
          <p:nvPr/>
        </p:nvSpPr>
        <p:spPr>
          <a:xfrm>
            <a:off x="356363" y="1203813"/>
            <a:ext cx="5229996" cy="159653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Sa famille inspire également son art comme nous le témoigne cette sculpture de son mari et de l’un de leurs enfants.</a:t>
            </a:r>
          </a:p>
        </p:txBody>
      </p:sp>
    </p:spTree>
    <p:extLst>
      <p:ext uri="{BB962C8B-B14F-4D97-AF65-F5344CB8AC3E}">
        <p14:creationId xmlns:p14="http://schemas.microsoft.com/office/powerpoint/2010/main" val="164749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1A1F73-F643-254E-B829-98881D1E396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3AB7B78-AA7E-0F44-A908-E1242E3A67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8" name="Straight Connector 7">
            <a:extLst>
              <a:ext uri="{FF2B5EF4-FFF2-40B4-BE49-F238E27FC236}">
                <a16:creationId xmlns:a16="http://schemas.microsoft.com/office/drawing/2014/main" id="{59D1356A-CED1-5746-8F1D-FD6D89BB74D0}"/>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bject 3">
            <a:extLst>
              <a:ext uri="{FF2B5EF4-FFF2-40B4-BE49-F238E27FC236}">
                <a16:creationId xmlns:a16="http://schemas.microsoft.com/office/drawing/2014/main" id="{CFE8723C-ABFF-234C-B2CD-8FE24E4079BC}"/>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i="1" kern="0" dirty="0">
                <a:latin typeface="Century Gothic" panose="020B0502020202020204" pitchFamily="34" charset="0"/>
              </a:rPr>
              <a:t>Arnalukaq - femme inuk</a:t>
            </a:r>
            <a:endParaRPr lang="fr-CA" sz="2400" i="1" dirty="0">
              <a:latin typeface="Century Gothic" panose="020B0502020202020204" pitchFamily="34" charset="0"/>
            </a:endParaRPr>
          </a:p>
        </p:txBody>
      </p:sp>
      <p:sp>
        <p:nvSpPr>
          <p:cNvPr id="11" name="TextBox 10">
            <a:extLst>
              <a:ext uri="{FF2B5EF4-FFF2-40B4-BE49-F238E27FC236}">
                <a16:creationId xmlns:a16="http://schemas.microsoft.com/office/drawing/2014/main" id="{1EC4ABAE-BCFC-2A45-8A80-8C45353C31C6}"/>
              </a:ext>
            </a:extLst>
          </p:cNvPr>
          <p:cNvSpPr txBox="1"/>
          <p:nvPr/>
        </p:nvSpPr>
        <p:spPr>
          <a:xfrm>
            <a:off x="3575862" y="5507570"/>
            <a:ext cx="5656661" cy="461665"/>
          </a:xfrm>
          <a:prstGeom prst="rect">
            <a:avLst/>
          </a:prstGeom>
          <a:noFill/>
        </p:spPr>
        <p:txBody>
          <a:bodyPr wrap="square">
            <a:spAutoFit/>
          </a:bodyPr>
          <a:lstStyle/>
          <a:p>
            <a:endParaRPr lang="en-US" sz="800" dirty="0">
              <a:latin typeface="Century Gothic" panose="020B0502020202020204" pitchFamily="34" charset="0"/>
            </a:endParaRPr>
          </a:p>
          <a:p>
            <a:r>
              <a:rPr lang="en-US" sz="800" dirty="0">
                <a:latin typeface="Century Gothic" panose="020B0502020202020204" pitchFamily="34" charset="0"/>
              </a:rPr>
              <a:t>Source: </a:t>
            </a:r>
            <a:r>
              <a:rPr lang="en-US" sz="800" dirty="0" err="1">
                <a:latin typeface="Century Gothic" panose="020B0502020202020204" pitchFamily="34" charset="0"/>
              </a:rPr>
              <a:t>Bibliothèque</a:t>
            </a:r>
            <a:r>
              <a:rPr lang="en-US" sz="800" dirty="0">
                <a:latin typeface="Century Gothic" panose="020B0502020202020204" pitchFamily="34" charset="0"/>
              </a:rPr>
              <a:t> et Archives Canada/Judith Eglington fonds/e011368476</a:t>
            </a:r>
          </a:p>
          <a:p>
            <a:r>
              <a:rPr lang="en-US" sz="800" dirty="0">
                <a:latin typeface="Century Gothic" panose="020B0502020202020204" pitchFamily="34" charset="0"/>
              </a:rPr>
              <a:t>Credit: Judith Eglington, </a:t>
            </a:r>
            <a:r>
              <a:rPr lang="en-US" sz="800" dirty="0" err="1">
                <a:latin typeface="Century Gothic" panose="020B0502020202020204" pitchFamily="34" charset="0"/>
              </a:rPr>
              <a:t>Kinngait</a:t>
            </a:r>
            <a:r>
              <a:rPr lang="en-US" sz="800" dirty="0">
                <a:latin typeface="Century Gothic" panose="020B0502020202020204" pitchFamily="34" charset="0"/>
              </a:rPr>
              <a:t>, </a:t>
            </a:r>
            <a:r>
              <a:rPr lang="en-US" sz="800" dirty="0" err="1">
                <a:latin typeface="Century Gothic" panose="020B0502020202020204" pitchFamily="34" charset="0"/>
              </a:rPr>
              <a:t>Décembre</a:t>
            </a:r>
            <a:r>
              <a:rPr lang="en-US" sz="800" dirty="0">
                <a:latin typeface="Century Gothic" panose="020B0502020202020204" pitchFamily="34" charset="0"/>
              </a:rPr>
              <a:t> 1980</a:t>
            </a:r>
            <a:endParaRPr lang="en-CA" sz="800" dirty="0">
              <a:latin typeface="Century Gothic" panose="020B0502020202020204" pitchFamily="34" charset="0"/>
            </a:endParaRPr>
          </a:p>
        </p:txBody>
      </p:sp>
      <p:pic>
        <p:nvPicPr>
          <p:cNvPr id="14" name="Picture 13">
            <a:extLst>
              <a:ext uri="{FF2B5EF4-FFF2-40B4-BE49-F238E27FC236}">
                <a16:creationId xmlns:a16="http://schemas.microsoft.com/office/drawing/2014/main" id="{0B1214FB-5585-D442-BF84-D3D0C9C5783C}"/>
              </a:ext>
            </a:extLst>
          </p:cNvPr>
          <p:cNvPicPr>
            <a:picLocks noChangeAspect="1"/>
          </p:cNvPicPr>
          <p:nvPr/>
        </p:nvPicPr>
        <p:blipFill>
          <a:blip r:embed="rId3"/>
          <a:stretch>
            <a:fillRect/>
          </a:stretch>
        </p:blipFill>
        <p:spPr>
          <a:xfrm>
            <a:off x="3664053" y="1499822"/>
            <a:ext cx="5055403" cy="3361843"/>
          </a:xfrm>
          <a:prstGeom prst="rect">
            <a:avLst/>
          </a:prstGeom>
        </p:spPr>
      </p:pic>
      <p:sp>
        <p:nvSpPr>
          <p:cNvPr id="9" name="TextBox 8">
            <a:extLst>
              <a:ext uri="{FF2B5EF4-FFF2-40B4-BE49-F238E27FC236}">
                <a16:creationId xmlns:a16="http://schemas.microsoft.com/office/drawing/2014/main" id="{84D3CE12-2203-4B1A-8411-6CF3FC07EE28}"/>
              </a:ext>
            </a:extLst>
          </p:cNvPr>
          <p:cNvSpPr txBox="1"/>
          <p:nvPr/>
        </p:nvSpPr>
        <p:spPr>
          <a:xfrm>
            <a:off x="264111" y="1350429"/>
            <a:ext cx="2725367" cy="4016484"/>
          </a:xfrm>
          <a:prstGeom prst="rect">
            <a:avLst/>
          </a:prstGeom>
          <a:noFill/>
        </p:spPr>
        <p:txBody>
          <a:bodyPr wrap="square">
            <a:spAutoFit/>
          </a:bodyPr>
          <a:lstStyle/>
          <a:p>
            <a:pPr marL="0" indent="0">
              <a:spcAft>
                <a:spcPts val="600"/>
              </a:spcAft>
              <a:buNone/>
            </a:pPr>
            <a:r>
              <a:rPr lang="en-CA" sz="1600" dirty="0">
                <a:solidFill>
                  <a:srgbClr val="974B83"/>
                </a:solidFill>
                <a:highlight>
                  <a:srgbClr val="FFFFFF"/>
                </a:highlight>
                <a:latin typeface="Century Gothic" panose="020B0502020202020204" pitchFamily="34" charset="0"/>
              </a:rPr>
              <a:t>L’art </a:t>
            </a:r>
            <a:r>
              <a:rPr lang="en-CA" sz="1600" dirty="0" err="1">
                <a:solidFill>
                  <a:srgbClr val="974B83"/>
                </a:solidFill>
                <a:highlight>
                  <a:srgbClr val="FFFFFF"/>
                </a:highlight>
                <a:latin typeface="Century Gothic" panose="020B0502020202020204" pitchFamily="34" charset="0"/>
              </a:rPr>
              <a:t>n’est</a:t>
            </a:r>
            <a:r>
              <a:rPr lang="en-CA" sz="1600" dirty="0">
                <a:solidFill>
                  <a:srgbClr val="974B83"/>
                </a:solidFill>
                <a:highlight>
                  <a:srgbClr val="FFFFFF"/>
                </a:highlight>
                <a:latin typeface="Century Gothic" panose="020B0502020202020204" pitchFamily="34" charset="0"/>
              </a:rPr>
              <a:t> </a:t>
            </a:r>
            <a:r>
              <a:rPr lang="en-CA" sz="1600" dirty="0" err="1">
                <a:solidFill>
                  <a:srgbClr val="974B83"/>
                </a:solidFill>
                <a:highlight>
                  <a:srgbClr val="FFFFFF"/>
                </a:highlight>
                <a:latin typeface="Century Gothic" panose="020B0502020202020204" pitchFamily="34" charset="0"/>
              </a:rPr>
              <a:t>qu’une</a:t>
            </a:r>
            <a:r>
              <a:rPr lang="en-CA" sz="1600" dirty="0">
                <a:solidFill>
                  <a:srgbClr val="974B83"/>
                </a:solidFill>
                <a:highlight>
                  <a:srgbClr val="FFFFFF"/>
                </a:highlight>
                <a:latin typeface="Century Gothic" panose="020B0502020202020204" pitchFamily="34" charset="0"/>
              </a:rPr>
              <a:t> </a:t>
            </a:r>
            <a:r>
              <a:rPr lang="en-CA" sz="1600" dirty="0" err="1">
                <a:solidFill>
                  <a:srgbClr val="974B83"/>
                </a:solidFill>
                <a:highlight>
                  <a:srgbClr val="FFFFFF"/>
                </a:highlight>
                <a:latin typeface="Century Gothic" panose="020B0502020202020204" pitchFamily="34" charset="0"/>
              </a:rPr>
              <a:t>facette</a:t>
            </a:r>
            <a:r>
              <a:rPr lang="en-CA" sz="1600" dirty="0">
                <a:solidFill>
                  <a:srgbClr val="974B83"/>
                </a:solidFill>
                <a:highlight>
                  <a:srgbClr val="FFFFFF"/>
                </a:highlight>
                <a:latin typeface="Century Gothic" panose="020B0502020202020204" pitchFamily="34" charset="0"/>
              </a:rPr>
              <a:t> de la vie de Kenojuak. </a:t>
            </a:r>
          </a:p>
          <a:p>
            <a:pPr marL="0" indent="0">
              <a:spcAft>
                <a:spcPts val="600"/>
              </a:spcAft>
              <a:buNone/>
            </a:pPr>
            <a:r>
              <a:rPr lang="en-CA" sz="1600" dirty="0" err="1">
                <a:solidFill>
                  <a:srgbClr val="974B83"/>
                </a:solidFill>
                <a:highlight>
                  <a:srgbClr val="FFFFFF"/>
                </a:highlight>
                <a:latin typeface="Century Gothic" panose="020B0502020202020204" pitchFamily="34" charset="0"/>
              </a:rPr>
              <a:t>En</a:t>
            </a:r>
            <a:r>
              <a:rPr lang="en-CA" sz="1600" dirty="0">
                <a:solidFill>
                  <a:srgbClr val="974B83"/>
                </a:solidFill>
                <a:highlight>
                  <a:srgbClr val="FFFFFF"/>
                </a:highlight>
                <a:latin typeface="Century Gothic" panose="020B0502020202020204" pitchFamily="34" charset="0"/>
              </a:rPr>
              <a:t> tant qu’arnalukaq, </a:t>
            </a:r>
            <a:r>
              <a:rPr lang="en-CA" sz="1600" dirty="0" err="1">
                <a:solidFill>
                  <a:srgbClr val="974B83"/>
                </a:solidFill>
                <a:highlight>
                  <a:srgbClr val="FFFFFF"/>
                </a:highlight>
                <a:latin typeface="Century Gothic" panose="020B0502020202020204" pitchFamily="34" charset="0"/>
              </a:rPr>
              <a:t>elle</a:t>
            </a:r>
            <a:r>
              <a:rPr lang="en-CA" sz="1600" dirty="0">
                <a:solidFill>
                  <a:srgbClr val="974B83"/>
                </a:solidFill>
                <a:highlight>
                  <a:srgbClr val="FFFFFF"/>
                </a:highlight>
                <a:latin typeface="Century Gothic" panose="020B0502020202020204" pitchFamily="34" charset="0"/>
              </a:rPr>
              <a:t> a </a:t>
            </a:r>
            <a:r>
              <a:rPr lang="en-CA" sz="1600" dirty="0" err="1">
                <a:solidFill>
                  <a:srgbClr val="974B83"/>
                </a:solidFill>
                <a:highlight>
                  <a:srgbClr val="FFFFFF"/>
                </a:highlight>
                <a:latin typeface="Century Gothic" panose="020B0502020202020204" pitchFamily="34" charset="0"/>
              </a:rPr>
              <a:t>plusieurs</a:t>
            </a:r>
            <a:r>
              <a:rPr lang="en-CA" sz="1600" dirty="0">
                <a:solidFill>
                  <a:srgbClr val="974B83"/>
                </a:solidFill>
                <a:highlight>
                  <a:srgbClr val="FFFFFF"/>
                </a:highlight>
                <a:latin typeface="Century Gothic" panose="020B0502020202020204" pitchFamily="34" charset="0"/>
              </a:rPr>
              <a:t> talents pour </a:t>
            </a:r>
            <a:r>
              <a:rPr lang="en-CA" sz="1600" dirty="0" err="1">
                <a:solidFill>
                  <a:srgbClr val="974B83"/>
                </a:solidFill>
                <a:highlight>
                  <a:srgbClr val="FFFFFF"/>
                </a:highlight>
                <a:latin typeface="Century Gothic" panose="020B0502020202020204" pitchFamily="34" charset="0"/>
              </a:rPr>
              <a:t>subvenir</a:t>
            </a:r>
            <a:r>
              <a:rPr lang="en-CA" sz="1600" dirty="0">
                <a:solidFill>
                  <a:srgbClr val="974B83"/>
                </a:solidFill>
                <a:highlight>
                  <a:srgbClr val="FFFFFF"/>
                </a:highlight>
                <a:latin typeface="Century Gothic" panose="020B0502020202020204" pitchFamily="34" charset="0"/>
              </a:rPr>
              <a:t> aux </a:t>
            </a:r>
            <a:r>
              <a:rPr lang="en-CA" sz="1600" dirty="0" err="1">
                <a:solidFill>
                  <a:srgbClr val="974B83"/>
                </a:solidFill>
                <a:highlight>
                  <a:srgbClr val="FFFFFF"/>
                </a:highlight>
                <a:latin typeface="Century Gothic" panose="020B0502020202020204" pitchFamily="34" charset="0"/>
              </a:rPr>
              <a:t>besoins</a:t>
            </a:r>
            <a:r>
              <a:rPr lang="en-CA" sz="1600" dirty="0">
                <a:solidFill>
                  <a:srgbClr val="974B83"/>
                </a:solidFill>
                <a:highlight>
                  <a:srgbClr val="FFFFFF"/>
                </a:highlight>
                <a:latin typeface="Century Gothic" panose="020B0502020202020204" pitchFamily="34" charset="0"/>
              </a:rPr>
              <a:t> de </a:t>
            </a:r>
            <a:r>
              <a:rPr lang="en-CA" sz="1600" dirty="0" err="1">
                <a:solidFill>
                  <a:srgbClr val="974B83"/>
                </a:solidFill>
                <a:highlight>
                  <a:srgbClr val="FFFFFF"/>
                </a:highlight>
                <a:latin typeface="Century Gothic" panose="020B0502020202020204" pitchFamily="34" charset="0"/>
              </a:rPr>
              <a:t>sa</a:t>
            </a:r>
            <a:r>
              <a:rPr lang="en-CA" sz="1600" dirty="0">
                <a:solidFill>
                  <a:srgbClr val="974B83"/>
                </a:solidFill>
                <a:highlight>
                  <a:srgbClr val="FFFFFF"/>
                </a:highlight>
                <a:latin typeface="Century Gothic" panose="020B0502020202020204" pitchFamily="34" charset="0"/>
              </a:rPr>
              <a:t> </a:t>
            </a:r>
            <a:r>
              <a:rPr lang="en-CA" sz="1600" dirty="0" err="1">
                <a:solidFill>
                  <a:srgbClr val="974B83"/>
                </a:solidFill>
                <a:highlight>
                  <a:srgbClr val="FFFFFF"/>
                </a:highlight>
                <a:latin typeface="Century Gothic" panose="020B0502020202020204" pitchFamily="34" charset="0"/>
              </a:rPr>
              <a:t>famille</a:t>
            </a:r>
            <a:r>
              <a:rPr lang="en-CA" sz="1600" dirty="0">
                <a:solidFill>
                  <a:srgbClr val="974B83"/>
                </a:solidFill>
                <a:highlight>
                  <a:srgbClr val="FFFFFF"/>
                </a:highlight>
                <a:latin typeface="Century Gothic" panose="020B0502020202020204" pitchFamily="34" charset="0"/>
              </a:rPr>
              <a:t>.</a:t>
            </a:r>
          </a:p>
          <a:p>
            <a:pPr marL="0" indent="0">
              <a:spcAft>
                <a:spcPts val="600"/>
              </a:spcAft>
              <a:buNone/>
            </a:pPr>
            <a:r>
              <a:rPr lang="fr-CA" sz="1600" dirty="0">
                <a:solidFill>
                  <a:srgbClr val="974B83"/>
                </a:solidFill>
                <a:highlight>
                  <a:srgbClr val="FFFFFF"/>
                </a:highlight>
                <a:latin typeface="Century Gothic" panose="020B0502020202020204" pitchFamily="34" charset="0"/>
              </a:rPr>
              <a:t>Selon elle, il n’y a pas un rôle ou une tâche plus importante qu’une autre.  </a:t>
            </a:r>
          </a:p>
          <a:p>
            <a:pPr marL="0" indent="0">
              <a:spcAft>
                <a:spcPts val="600"/>
              </a:spcAft>
              <a:buNone/>
            </a:pPr>
            <a:r>
              <a:rPr lang="fr-CA" sz="1600" dirty="0">
                <a:solidFill>
                  <a:srgbClr val="974B83"/>
                </a:solidFill>
                <a:highlight>
                  <a:srgbClr val="FFFFFF"/>
                </a:highlight>
                <a:latin typeface="Century Gothic" panose="020B0502020202020204" pitchFamily="34" charset="0"/>
              </a:rPr>
              <a:t>Faire de l’art, faire de la broderie, faire de la couture, fabriquer des vêtements….cela </a:t>
            </a:r>
            <a:br>
              <a:rPr lang="fr-CA" sz="1600" dirty="0">
                <a:solidFill>
                  <a:srgbClr val="974B83"/>
                </a:solidFill>
                <a:highlight>
                  <a:srgbClr val="FFFFFF"/>
                </a:highlight>
                <a:latin typeface="Century Gothic" panose="020B0502020202020204" pitchFamily="34" charset="0"/>
              </a:rPr>
            </a:br>
            <a:r>
              <a:rPr lang="fr-CA" sz="1600" dirty="0">
                <a:solidFill>
                  <a:srgbClr val="974B83"/>
                </a:solidFill>
                <a:highlight>
                  <a:srgbClr val="FFFFFF"/>
                </a:highlight>
                <a:latin typeface="Century Gothic" panose="020B0502020202020204" pitchFamily="34" charset="0"/>
              </a:rPr>
              <a:t>est tout aussi important pour elle. </a:t>
            </a:r>
          </a:p>
        </p:txBody>
      </p:sp>
      <p:sp>
        <p:nvSpPr>
          <p:cNvPr id="12" name="TextBox 11">
            <a:extLst>
              <a:ext uri="{FF2B5EF4-FFF2-40B4-BE49-F238E27FC236}">
                <a16:creationId xmlns:a16="http://schemas.microsoft.com/office/drawing/2014/main" id="{53C7FC82-C110-46C4-9E31-35C86AE3D921}"/>
              </a:ext>
            </a:extLst>
          </p:cNvPr>
          <p:cNvSpPr txBox="1"/>
          <p:nvPr/>
        </p:nvSpPr>
        <p:spPr>
          <a:xfrm>
            <a:off x="3565171" y="5045182"/>
            <a:ext cx="4627880" cy="307777"/>
          </a:xfrm>
          <a:prstGeom prst="rect">
            <a:avLst/>
          </a:prstGeom>
          <a:noFill/>
        </p:spPr>
        <p:txBody>
          <a:bodyPr wrap="square">
            <a:spAutoFit/>
          </a:bodyPr>
          <a:lstStyle/>
          <a:p>
            <a:pPr marL="0" indent="0">
              <a:buNone/>
            </a:pPr>
            <a:r>
              <a:rPr lang="fr-CA" sz="1400" dirty="0">
                <a:solidFill>
                  <a:srgbClr val="E42D4E"/>
                </a:solidFill>
                <a:highlight>
                  <a:srgbClr val="FFFFFF"/>
                </a:highlight>
                <a:latin typeface="Century Gothic" panose="020B0502020202020204" pitchFamily="34" charset="0"/>
              </a:rPr>
              <a:t>Kenojuak et sa famille partagent un repas.</a:t>
            </a:r>
          </a:p>
        </p:txBody>
      </p:sp>
      <p:sp>
        <p:nvSpPr>
          <p:cNvPr id="13" name="Chevron 12">
            <a:extLst>
              <a:ext uri="{FF2B5EF4-FFF2-40B4-BE49-F238E27FC236}">
                <a16:creationId xmlns:a16="http://schemas.microsoft.com/office/drawing/2014/main" id="{664C9272-D79B-694C-93F6-6A1EE73A8138}"/>
              </a:ext>
            </a:extLst>
          </p:cNvPr>
          <p:cNvSpPr/>
          <p:nvPr/>
        </p:nvSpPr>
        <p:spPr>
          <a:xfrm>
            <a:off x="3118075" y="5022498"/>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73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88535-8C6D-5040-A484-FC6783666D94}"/>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38A5033-C4F1-C348-98B5-87D1715E8C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20097E75-5522-9649-B879-4B297AF9013F}"/>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627F6AEE-CA22-DB42-B11A-1F94574541F4}"/>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La femme</a:t>
            </a:r>
            <a:endParaRPr lang="fr-CA" sz="2400" dirty="0">
              <a:latin typeface="Century Gothic" panose="020B0502020202020204" pitchFamily="34" charset="0"/>
            </a:endParaRPr>
          </a:p>
        </p:txBody>
      </p:sp>
      <p:sp>
        <p:nvSpPr>
          <p:cNvPr id="8" name="TextBox 7">
            <a:extLst>
              <a:ext uri="{FF2B5EF4-FFF2-40B4-BE49-F238E27FC236}">
                <a16:creationId xmlns:a16="http://schemas.microsoft.com/office/drawing/2014/main" id="{A35C9563-FB9A-F448-94A3-97562D7A619C}"/>
              </a:ext>
            </a:extLst>
          </p:cNvPr>
          <p:cNvSpPr txBox="1"/>
          <p:nvPr/>
        </p:nvSpPr>
        <p:spPr>
          <a:xfrm>
            <a:off x="3662228" y="5484206"/>
            <a:ext cx="4475931" cy="338554"/>
          </a:xfrm>
          <a:prstGeom prst="rect">
            <a:avLst/>
          </a:prstGeom>
          <a:noFill/>
        </p:spPr>
        <p:txBody>
          <a:bodyPr wrap="square">
            <a:spAutoFit/>
          </a:bodyPr>
          <a:lstStyle/>
          <a:p>
            <a:r>
              <a:rPr lang="en-CA" sz="800" dirty="0">
                <a:latin typeface="Century Gothic" panose="020B0502020202020204" pitchFamily="34" charset="0"/>
              </a:rPr>
              <a:t>Source: </a:t>
            </a:r>
            <a:r>
              <a:rPr lang="en-CA" sz="800" dirty="0" err="1">
                <a:latin typeface="Century Gothic" panose="020B0502020202020204" pitchFamily="34" charset="0"/>
              </a:rPr>
              <a:t>Bibliothèque</a:t>
            </a:r>
            <a:r>
              <a:rPr lang="en-CA" sz="800" dirty="0">
                <a:latin typeface="Century Gothic" panose="020B0502020202020204" pitchFamily="34" charset="0"/>
              </a:rPr>
              <a:t> et Archives Canada/Judith Eglington fonds/e011368289</a:t>
            </a:r>
          </a:p>
          <a:p>
            <a:r>
              <a:rPr lang="en-CA" sz="800" dirty="0">
                <a:latin typeface="Century Gothic" panose="020B0502020202020204" pitchFamily="34" charset="0"/>
              </a:rPr>
              <a:t>Credit: Judith Eglington, </a:t>
            </a:r>
            <a:r>
              <a:rPr lang="en-CA" sz="800" dirty="0" err="1">
                <a:latin typeface="Century Gothic" panose="020B0502020202020204" pitchFamily="34" charset="0"/>
              </a:rPr>
              <a:t>Kinngait</a:t>
            </a:r>
            <a:r>
              <a:rPr lang="en-CA" sz="800" dirty="0">
                <a:latin typeface="Century Gothic" panose="020B0502020202020204" pitchFamily="34" charset="0"/>
              </a:rPr>
              <a:t>, </a:t>
            </a:r>
            <a:r>
              <a:rPr lang="en-CA" sz="800" dirty="0" err="1">
                <a:latin typeface="Century Gothic" panose="020B0502020202020204" pitchFamily="34" charset="0"/>
              </a:rPr>
              <a:t>novembre</a:t>
            </a:r>
            <a:r>
              <a:rPr lang="en-CA" sz="800" dirty="0">
                <a:latin typeface="Century Gothic" panose="020B0502020202020204" pitchFamily="34" charset="0"/>
              </a:rPr>
              <a:t> 1980</a:t>
            </a:r>
          </a:p>
        </p:txBody>
      </p:sp>
      <p:pic>
        <p:nvPicPr>
          <p:cNvPr id="10" name="Picture 9">
            <a:extLst>
              <a:ext uri="{FF2B5EF4-FFF2-40B4-BE49-F238E27FC236}">
                <a16:creationId xmlns:a16="http://schemas.microsoft.com/office/drawing/2014/main" id="{CCB1079A-3DAB-2740-9965-1EA2E3F50680}"/>
              </a:ext>
            </a:extLst>
          </p:cNvPr>
          <p:cNvPicPr>
            <a:picLocks noChangeAspect="1"/>
          </p:cNvPicPr>
          <p:nvPr/>
        </p:nvPicPr>
        <p:blipFill rotWithShape="1">
          <a:blip r:embed="rId3"/>
          <a:srcRect l="12254" r="3981" b="7580"/>
          <a:stretch/>
        </p:blipFill>
        <p:spPr>
          <a:xfrm>
            <a:off x="3764132" y="1360171"/>
            <a:ext cx="4955325" cy="3641275"/>
          </a:xfrm>
          <a:prstGeom prst="rect">
            <a:avLst/>
          </a:prstGeom>
        </p:spPr>
      </p:pic>
      <p:sp>
        <p:nvSpPr>
          <p:cNvPr id="11" name="Google Shape;70;p14">
            <a:extLst>
              <a:ext uri="{FF2B5EF4-FFF2-40B4-BE49-F238E27FC236}">
                <a16:creationId xmlns:a16="http://schemas.microsoft.com/office/drawing/2014/main" id="{EB389B15-0F48-9E45-ABDF-9E1B8037E869}"/>
              </a:ext>
            </a:extLst>
          </p:cNvPr>
          <p:cNvSpPr txBox="1">
            <a:spLocks/>
          </p:cNvSpPr>
          <p:nvPr/>
        </p:nvSpPr>
        <p:spPr>
          <a:xfrm>
            <a:off x="424543" y="1086236"/>
            <a:ext cx="2330258" cy="327025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err="1">
                <a:solidFill>
                  <a:srgbClr val="E42D4E"/>
                </a:solidFill>
                <a:highlight>
                  <a:srgbClr val="FFFFFF"/>
                </a:highlight>
              </a:rPr>
              <a:t>Kenojuak</a:t>
            </a:r>
            <a:r>
              <a:rPr lang="fr-CA" sz="1400" dirty="0">
                <a:solidFill>
                  <a:srgbClr val="E42D4E"/>
                </a:solidFill>
                <a:highlight>
                  <a:srgbClr val="FFFFFF"/>
                </a:highlight>
              </a:rPr>
              <a:t> aimait beaucoup aller à la pêche sur la glace. Sa fille disait que même quand le poisson se sauvait, Kenojuak était tout de même heureuse.</a:t>
            </a:r>
          </a:p>
        </p:txBody>
      </p:sp>
      <p:sp>
        <p:nvSpPr>
          <p:cNvPr id="12" name="Chevron 11">
            <a:extLst>
              <a:ext uri="{FF2B5EF4-FFF2-40B4-BE49-F238E27FC236}">
                <a16:creationId xmlns:a16="http://schemas.microsoft.com/office/drawing/2014/main" id="{B5D58071-C63E-4B44-988C-ED7A7B27C997}"/>
              </a:ext>
            </a:extLst>
          </p:cNvPr>
          <p:cNvSpPr/>
          <p:nvPr/>
        </p:nvSpPr>
        <p:spPr>
          <a:xfrm>
            <a:off x="3168365" y="141394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00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A2F4ED-CC2B-6A4C-A230-95E0443363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DA735F-2DF7-AC43-BA6F-48D1470AE0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0018FA34-A75C-BA49-94DF-1C6CA48878BD}"/>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70;p14">
            <a:extLst>
              <a:ext uri="{FF2B5EF4-FFF2-40B4-BE49-F238E27FC236}">
                <a16:creationId xmlns:a16="http://schemas.microsoft.com/office/drawing/2014/main" id="{4F7F5C3E-B49D-9C49-824B-02B347A20835}"/>
              </a:ext>
            </a:extLst>
          </p:cNvPr>
          <p:cNvSpPr txBox="1">
            <a:spLocks/>
          </p:cNvSpPr>
          <p:nvPr/>
        </p:nvSpPr>
        <p:spPr>
          <a:xfrm>
            <a:off x="458451" y="1092793"/>
            <a:ext cx="3690037" cy="412801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2"/>
                </a:solidFill>
                <a:highlight>
                  <a:srgbClr val="FFFFFF"/>
                </a:highlight>
                <a:cs typeface="Arial" panose="020B0604020202020204" pitchFamily="34" charset="0"/>
              </a:rPr>
              <a:t>Les courants d’art qu’ont développés Kenojuak et ses contemporains ne sont pas du tout traditionnels mais plutôt avant-gardistes. Leur art s’insère dans les mouvements d’arts contemporains de l’époque.</a:t>
            </a:r>
            <a:endParaRPr lang="fr-CA" sz="1400" dirty="0">
              <a:solidFill>
                <a:srgbClr val="974B82"/>
              </a:solidFill>
              <a:highlight>
                <a:srgbClr val="FFFFFF"/>
              </a:highlight>
              <a:cs typeface="Arial" panose="020B0604020202020204" pitchFamily="34" charset="0"/>
            </a:endParaRPr>
          </a:p>
          <a:p>
            <a:pPr marL="0" indent="0">
              <a:buNone/>
            </a:pPr>
            <a:r>
              <a:rPr lang="fr-CA" sz="1400" dirty="0">
                <a:solidFill>
                  <a:srgbClr val="974B82"/>
                </a:solidFill>
                <a:highlight>
                  <a:srgbClr val="FFFFFF"/>
                </a:highlight>
                <a:cs typeface="Arial" panose="020B0604020202020204" pitchFamily="34" charset="0"/>
              </a:rPr>
              <a:t>La vie de Kenojuak agit comme trame de fond pour raconter quelques unes des épreuves que les Inuits d’un bout à l’autre de l’Inuit Nunangat ont du subir au cours des 100 dernières années. </a:t>
            </a:r>
            <a:endParaRPr lang="fr-FR" sz="1400" dirty="0">
              <a:solidFill>
                <a:srgbClr val="974B82"/>
              </a:solidFill>
              <a:highlight>
                <a:srgbClr val="FFFFFF"/>
              </a:highlight>
              <a:cs typeface="Arial" panose="020B0604020202020204" pitchFamily="34" charset="0"/>
            </a:endParaRPr>
          </a:p>
        </p:txBody>
      </p:sp>
      <p:sp>
        <p:nvSpPr>
          <p:cNvPr id="10" name="object 3">
            <a:extLst>
              <a:ext uri="{FF2B5EF4-FFF2-40B4-BE49-F238E27FC236}">
                <a16:creationId xmlns:a16="http://schemas.microsoft.com/office/drawing/2014/main" id="{68F5FCE0-0639-8B42-B6D5-DCD015988C23}"/>
              </a:ext>
            </a:extLst>
          </p:cNvPr>
          <p:cNvSpPr txBox="1">
            <a:spLocks/>
          </p:cNvSpPr>
          <p:nvPr/>
        </p:nvSpPr>
        <p:spPr>
          <a:xfrm>
            <a:off x="1372852" y="170332"/>
            <a:ext cx="7346605" cy="752129"/>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2400" spc="-5" dirty="0">
                <a:latin typeface="Century Gothic" panose="020B0502020202020204" pitchFamily="34" charset="0"/>
              </a:rPr>
              <a:t>La vie et l’art de </a:t>
            </a:r>
            <a:r>
              <a:rPr lang="fr-CA" sz="2400" spc="-5" dirty="0" err="1">
                <a:latin typeface="Century Gothic" panose="020B0502020202020204" pitchFamily="34" charset="0"/>
              </a:rPr>
              <a:t>Kenojuak</a:t>
            </a:r>
            <a:r>
              <a:rPr lang="fr-CA" sz="2400" spc="-5" dirty="0">
                <a:latin typeface="Century Gothic" panose="020B0502020202020204" pitchFamily="34" charset="0"/>
              </a:rPr>
              <a:t> </a:t>
            </a:r>
            <a:r>
              <a:rPr lang="fr-CA" sz="2400" spc="-5" dirty="0" err="1">
                <a:latin typeface="Century Gothic" panose="020B0502020202020204" pitchFamily="34" charset="0"/>
              </a:rPr>
              <a:t>Ashevak</a:t>
            </a:r>
            <a:br>
              <a:rPr lang="fr-CA" sz="2400" spc="-5" dirty="0">
                <a:latin typeface="Century Gothic" panose="020B0502020202020204" pitchFamily="34" charset="0"/>
              </a:rPr>
            </a:br>
            <a:r>
              <a:rPr lang="iu-Cans-CA" sz="2400" kern="0" dirty="0"/>
              <a:t>ᕿᓐᓄᐊᔪᐊᖅ ᐋᓯᕙᒃ (1927-2013)</a:t>
            </a:r>
            <a:endParaRPr lang="fr-CA" sz="2400" dirty="0">
              <a:latin typeface="Century Gothic" panose="020B0502020202020204" pitchFamily="34" charset="0"/>
            </a:endParaRPr>
          </a:p>
        </p:txBody>
      </p:sp>
      <p:pic>
        <p:nvPicPr>
          <p:cNvPr id="9" name="Picture 8">
            <a:extLst>
              <a:ext uri="{FF2B5EF4-FFF2-40B4-BE49-F238E27FC236}">
                <a16:creationId xmlns:a16="http://schemas.microsoft.com/office/drawing/2014/main" id="{E67D0F5A-73A2-D64A-AB99-6A09C3941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895" y="1178863"/>
            <a:ext cx="4398654" cy="4411849"/>
          </a:xfrm>
          <a:prstGeom prst="rect">
            <a:avLst/>
          </a:prstGeom>
        </p:spPr>
      </p:pic>
      <p:sp>
        <p:nvSpPr>
          <p:cNvPr id="13" name="TextBox 12">
            <a:extLst>
              <a:ext uri="{FF2B5EF4-FFF2-40B4-BE49-F238E27FC236}">
                <a16:creationId xmlns:a16="http://schemas.microsoft.com/office/drawing/2014/main" id="{DE7F189C-4C63-644A-8516-797A3FDB701E}"/>
              </a:ext>
            </a:extLst>
          </p:cNvPr>
          <p:cNvSpPr txBox="1"/>
          <p:nvPr/>
        </p:nvSpPr>
        <p:spPr>
          <a:xfrm>
            <a:off x="458450" y="5595684"/>
            <a:ext cx="5069047" cy="339046"/>
          </a:xfrm>
          <a:prstGeom prst="rect">
            <a:avLst/>
          </a:prstGeom>
          <a:noFill/>
        </p:spPr>
        <p:txBody>
          <a:bodyPr wrap="square">
            <a:spAutoFit/>
          </a:bodyPr>
          <a:lstStyle/>
          <a:p>
            <a:r>
              <a:rPr lang="fr-CA" sz="800" dirty="0">
                <a:effectLst/>
                <a:latin typeface="Century Gothic" panose="020B0502020202020204" pitchFamily="34" charset="0"/>
                <a:ea typeface="Calibri" panose="020F0502020204030204" pitchFamily="34" charset="0"/>
              </a:rPr>
              <a:t>Photo : </a:t>
            </a:r>
            <a:r>
              <a:rPr lang="fr-CA" sz="800" dirty="0">
                <a:effectLst/>
                <a:latin typeface="Century Gothic" panose="020B0502020202020204" pitchFamily="34" charset="0"/>
                <a:ea typeface="Times New Roman" panose="02020603050405020304" pitchFamily="18" charset="0"/>
              </a:rPr>
              <a:t>[Kenojuak porte son parka et se tient à l'intérieur du centre d'art.]</a:t>
            </a:r>
            <a:br>
              <a:rPr lang="fr-CA" sz="800" dirty="0">
                <a:effectLst/>
                <a:latin typeface="Century Gothic" panose="020B0502020202020204" pitchFamily="34" charset="0"/>
                <a:ea typeface="Calibri" panose="020F0502020204030204" pitchFamily="34" charset="0"/>
              </a:rPr>
            </a:br>
            <a:r>
              <a:rPr lang="fr-CA" sz="800" dirty="0">
                <a:effectLst/>
                <a:latin typeface="Century Gothic" panose="020B0502020202020204" pitchFamily="34" charset="0"/>
                <a:ea typeface="Calibri" panose="020F0502020204030204" pitchFamily="34" charset="0"/>
              </a:rPr>
              <a:t>Source : Bibliothèque et Archives Canada/</a:t>
            </a:r>
            <a:r>
              <a:rPr lang="fr-CA" sz="800" dirty="0">
                <a:effectLst/>
                <a:latin typeface="Century Gothic" panose="020B0502020202020204" pitchFamily="34" charset="0"/>
                <a:ea typeface="Times New Roman" panose="02020603050405020304" pitchFamily="18" charset="0"/>
              </a:rPr>
              <a:t>Fonds de l'Office national du film</a:t>
            </a:r>
            <a:r>
              <a:rPr lang="fr-CA" sz="800" dirty="0">
                <a:effectLst/>
                <a:latin typeface="Century Gothic" panose="020B0502020202020204" pitchFamily="34" charset="0"/>
                <a:ea typeface="Calibri" panose="020F0502020204030204" pitchFamily="34" charset="0"/>
              </a:rPr>
              <a:t>/</a:t>
            </a:r>
            <a:r>
              <a:rPr lang="fr-CA" sz="800" dirty="0">
                <a:effectLst/>
                <a:latin typeface="Century Gothic" panose="020B0502020202020204" pitchFamily="34" charset="0"/>
                <a:ea typeface="Times New Roman" panose="02020603050405020304" pitchFamily="18" charset="0"/>
              </a:rPr>
              <a:t>e011177514</a:t>
            </a:r>
            <a:endParaRPr lang="en-CA" sz="800" dirty="0">
              <a:latin typeface="Century Gothic" panose="020B0502020202020204" pitchFamily="34" charset="0"/>
            </a:endParaRPr>
          </a:p>
        </p:txBody>
      </p:sp>
      <p:sp>
        <p:nvSpPr>
          <p:cNvPr id="14" name="Google Shape;70;p14">
            <a:extLst>
              <a:ext uri="{FF2B5EF4-FFF2-40B4-BE49-F238E27FC236}">
                <a16:creationId xmlns:a16="http://schemas.microsoft.com/office/drawing/2014/main" id="{47AFEB02-226B-4667-AF08-CD85DC3CEC67}"/>
              </a:ext>
            </a:extLst>
          </p:cNvPr>
          <p:cNvSpPr txBox="1">
            <a:spLocks/>
          </p:cNvSpPr>
          <p:nvPr/>
        </p:nvSpPr>
        <p:spPr>
          <a:xfrm>
            <a:off x="458452" y="3895453"/>
            <a:ext cx="2983392" cy="169525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Kenojuak porte son amauti et se tient devant une de ses </a:t>
            </a:r>
            <a:r>
              <a:rPr lang="fr-CA" sz="1400" dirty="0" err="1">
                <a:solidFill>
                  <a:srgbClr val="E42D4E"/>
                </a:solidFill>
                <a:highlight>
                  <a:srgbClr val="FFFFFF"/>
                </a:highlight>
              </a:rPr>
              <a:t>oeuvres</a:t>
            </a:r>
            <a:r>
              <a:rPr lang="fr-CA" sz="1400" dirty="0">
                <a:solidFill>
                  <a:srgbClr val="E42D4E"/>
                </a:solidFill>
                <a:highlight>
                  <a:srgbClr val="FFFFFF"/>
                </a:highlight>
              </a:rPr>
              <a:t> à l’intérieur du centre d’art de </a:t>
            </a:r>
            <a:r>
              <a:rPr lang="fr-CA" sz="1400" dirty="0" err="1">
                <a:solidFill>
                  <a:srgbClr val="E42D4E"/>
                </a:solidFill>
                <a:highlight>
                  <a:srgbClr val="FFFFFF"/>
                </a:highlight>
              </a:rPr>
              <a:t>Kinngait</a:t>
            </a:r>
            <a:r>
              <a:rPr lang="fr-CA" sz="1400" dirty="0">
                <a:solidFill>
                  <a:srgbClr val="E42D4E"/>
                </a:solidFill>
                <a:highlight>
                  <a:srgbClr val="FFFFFF"/>
                </a:highlight>
              </a:rPr>
              <a:t>.</a:t>
            </a:r>
            <a:endParaRPr lang="en-CA" sz="1400" dirty="0">
              <a:solidFill>
                <a:srgbClr val="E42D4E"/>
              </a:solidFill>
              <a:highlight>
                <a:srgbClr val="FFFFFF"/>
              </a:highlight>
            </a:endParaRPr>
          </a:p>
        </p:txBody>
      </p:sp>
      <p:sp>
        <p:nvSpPr>
          <p:cNvPr id="15" name="Chevron 14">
            <a:extLst>
              <a:ext uri="{FF2B5EF4-FFF2-40B4-BE49-F238E27FC236}">
                <a16:creationId xmlns:a16="http://schemas.microsoft.com/office/drawing/2014/main" id="{D542A1F8-C7BA-9044-BD63-487806EED447}"/>
              </a:ext>
            </a:extLst>
          </p:cNvPr>
          <p:cNvSpPr/>
          <p:nvPr/>
        </p:nvSpPr>
        <p:spPr>
          <a:xfrm>
            <a:off x="3580251" y="4209278"/>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C72CA-B4AF-3740-AA68-9B541AA414C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AEFA7F-2108-244F-86A8-D6F2300BE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A7754CD-076F-2E47-A2EF-E2B24C6AAA8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294BC3C7-179A-904E-8FEA-599AC7CA2195}"/>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Active pendant plus de cinquante ans</a:t>
            </a:r>
            <a:endParaRPr lang="fr-CA" sz="2400" dirty="0">
              <a:latin typeface="Century Gothic" panose="020B0502020202020204" pitchFamily="34" charset="0"/>
            </a:endParaRPr>
          </a:p>
        </p:txBody>
      </p:sp>
      <p:sp>
        <p:nvSpPr>
          <p:cNvPr id="14" name="Google Shape;70;p14">
            <a:extLst>
              <a:ext uri="{FF2B5EF4-FFF2-40B4-BE49-F238E27FC236}">
                <a16:creationId xmlns:a16="http://schemas.microsoft.com/office/drawing/2014/main" id="{33021784-638D-E047-86B7-888F9C6397B2}"/>
              </a:ext>
            </a:extLst>
          </p:cNvPr>
          <p:cNvSpPr txBox="1">
            <a:spLocks/>
          </p:cNvSpPr>
          <p:nvPr/>
        </p:nvSpPr>
        <p:spPr>
          <a:xfrm>
            <a:off x="375860" y="1970477"/>
            <a:ext cx="4450140" cy="270663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974B83"/>
                </a:solidFill>
                <a:highlight>
                  <a:srgbClr val="FFFFFF"/>
                </a:highlight>
              </a:rPr>
              <a:t>Même à la fin de sa vie, elle continuait à créer. </a:t>
            </a:r>
          </a:p>
          <a:p>
            <a:pPr marL="0" indent="0">
              <a:lnSpc>
                <a:spcPct val="100000"/>
              </a:lnSpc>
              <a:buNone/>
            </a:pPr>
            <a:r>
              <a:rPr lang="fr-CA" sz="1400" dirty="0">
                <a:solidFill>
                  <a:srgbClr val="974B83"/>
                </a:solidFill>
                <a:highlight>
                  <a:srgbClr val="FFFFFF"/>
                </a:highlight>
              </a:rPr>
              <a:t>Elle aimait se donner des défis et explorer différents médiums.</a:t>
            </a:r>
          </a:p>
          <a:p>
            <a:pPr marL="0" indent="0">
              <a:lnSpc>
                <a:spcPct val="100000"/>
              </a:lnSpc>
              <a:buNone/>
            </a:pPr>
            <a:r>
              <a:rPr lang="fr-CA" sz="1400" dirty="0">
                <a:solidFill>
                  <a:srgbClr val="974B83"/>
                </a:solidFill>
                <a:highlight>
                  <a:srgbClr val="FFFFFF"/>
                </a:highlight>
              </a:rPr>
              <a:t>Quand les gens lui demandaient si elle envisageait arrêter de créer, elle leur répondait: « Ceci est mon travail et ma passion. Je ne peux pas imaginer ma vie sans art. »</a:t>
            </a:r>
          </a:p>
        </p:txBody>
      </p:sp>
      <p:pic>
        <p:nvPicPr>
          <p:cNvPr id="11" name="Picture 10">
            <a:extLst>
              <a:ext uri="{FF2B5EF4-FFF2-40B4-BE49-F238E27FC236}">
                <a16:creationId xmlns:a16="http://schemas.microsoft.com/office/drawing/2014/main" id="{E64F03A9-4073-4DD9-B703-76337DEC4FFA}"/>
              </a:ext>
            </a:extLst>
          </p:cNvPr>
          <p:cNvPicPr>
            <a:picLocks noChangeAspect="1"/>
          </p:cNvPicPr>
          <p:nvPr/>
        </p:nvPicPr>
        <p:blipFill>
          <a:blip r:embed="rId3"/>
          <a:stretch>
            <a:fillRect/>
          </a:stretch>
        </p:blipFill>
        <p:spPr>
          <a:xfrm>
            <a:off x="5381756" y="1297456"/>
            <a:ext cx="3337701" cy="4450268"/>
          </a:xfrm>
          <a:prstGeom prst="rect">
            <a:avLst/>
          </a:prstGeom>
        </p:spPr>
      </p:pic>
      <p:sp>
        <p:nvSpPr>
          <p:cNvPr id="16" name="TextBox 15">
            <a:extLst>
              <a:ext uri="{FF2B5EF4-FFF2-40B4-BE49-F238E27FC236}">
                <a16:creationId xmlns:a16="http://schemas.microsoft.com/office/drawing/2014/main" id="{92716179-81F8-46AF-BEB9-10685693EBDE}"/>
              </a:ext>
            </a:extLst>
          </p:cNvPr>
          <p:cNvSpPr txBox="1"/>
          <p:nvPr/>
        </p:nvSpPr>
        <p:spPr>
          <a:xfrm>
            <a:off x="375860" y="5162950"/>
            <a:ext cx="3659548" cy="584774"/>
          </a:xfrm>
          <a:prstGeom prst="rect">
            <a:avLst/>
          </a:prstGeom>
          <a:noFill/>
        </p:spPr>
        <p:txBody>
          <a:bodyPr wrap="square">
            <a:spAutoFit/>
          </a:bodyPr>
          <a:lstStyle/>
          <a:p>
            <a:r>
              <a:rPr lang="en-CA" sz="800" b="0" i="0" dirty="0">
                <a:effectLst/>
                <a:latin typeface="Century Gothic" panose="020B0502020202020204" pitchFamily="34" charset="0"/>
              </a:rPr>
              <a:t>File:Kenojuak Fenster (Oakville).jpg. (2020, September 20). </a:t>
            </a:r>
            <a:r>
              <a:rPr lang="en-CA" sz="800" b="0" i="1" dirty="0">
                <a:effectLst/>
                <a:latin typeface="Century Gothic" panose="020B0502020202020204" pitchFamily="34" charset="0"/>
              </a:rPr>
              <a:t>Wikimedia Commons, the free media repository</a:t>
            </a:r>
            <a:r>
              <a:rPr lang="en-CA" sz="800" b="0" i="0" dirty="0">
                <a:effectLst/>
                <a:latin typeface="Century Gothic" panose="020B0502020202020204" pitchFamily="34" charset="0"/>
              </a:rPr>
              <a:t>. Retrieved 03:22, June 14, 2021 from </a:t>
            </a:r>
            <a:r>
              <a:rPr lang="en-CA" sz="800" b="0" i="0" u="none" strike="noStrike" dirty="0">
                <a:effectLst/>
                <a:latin typeface="Century Gothic" panose="020B0502020202020204" pitchFamily="34" charset="0"/>
                <a:hlinkClick r:id="rId4">
                  <a:extLst>
                    <a:ext uri="{A12FA001-AC4F-418D-AE19-62706E023703}">
                      <ahyp:hlinkClr xmlns:ahyp="http://schemas.microsoft.com/office/drawing/2018/hyperlinkcolor" val="tx"/>
                    </a:ext>
                  </a:extLst>
                </a:hlinkClick>
              </a:rPr>
              <a:t>https://commons.wikimedia.org/w/index.php?title=File:Kenojuak_Fenster_(Oakville).jpg&amp;oldid=465693075</a:t>
            </a:r>
            <a:r>
              <a:rPr lang="en-CA" sz="800" b="0" i="0" dirty="0">
                <a:effectLst/>
                <a:latin typeface="Century Gothic" panose="020B0502020202020204" pitchFamily="34" charset="0"/>
              </a:rPr>
              <a:t>.</a:t>
            </a:r>
            <a:endParaRPr lang="en-CA" sz="800" dirty="0">
              <a:latin typeface="Century Gothic" panose="020B0502020202020204" pitchFamily="34" charset="0"/>
            </a:endParaRPr>
          </a:p>
        </p:txBody>
      </p:sp>
    </p:spTree>
    <p:extLst>
      <p:ext uri="{BB962C8B-B14F-4D97-AF65-F5344CB8AC3E}">
        <p14:creationId xmlns:p14="http://schemas.microsoft.com/office/powerpoint/2010/main" val="5290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8D7A34-9161-FD4F-A4B3-39F2D1FAA3B6}"/>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A7842CE-A437-8744-9E16-A417CFF0C3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76E5ED9-FD6B-444C-8D71-45932CA817E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A3311574-28A3-2048-963F-4B9E3A98C020}"/>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À la découverte de d’autres artistes</a:t>
            </a:r>
            <a:endParaRPr lang="fr-CA" sz="2400" dirty="0">
              <a:latin typeface="Century Gothic" panose="020B0502020202020204" pitchFamily="34" charset="0"/>
            </a:endParaRPr>
          </a:p>
        </p:txBody>
      </p:sp>
      <p:sp>
        <p:nvSpPr>
          <p:cNvPr id="10" name="Google Shape;70;p14">
            <a:extLst>
              <a:ext uri="{FF2B5EF4-FFF2-40B4-BE49-F238E27FC236}">
                <a16:creationId xmlns:a16="http://schemas.microsoft.com/office/drawing/2014/main" id="{9E623F92-9166-024F-BA58-DB60A5D61281}"/>
              </a:ext>
            </a:extLst>
          </p:cNvPr>
          <p:cNvSpPr txBox="1">
            <a:spLocks/>
          </p:cNvSpPr>
          <p:nvPr/>
        </p:nvSpPr>
        <p:spPr>
          <a:xfrm>
            <a:off x="375862" y="1204061"/>
            <a:ext cx="4970694" cy="241595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3"/>
                </a:solidFill>
                <a:highlight>
                  <a:srgbClr val="FFFFFF"/>
                </a:highlight>
              </a:rPr>
              <a:t>Kenojuak a remporté plusieurs prix, médailles et honneurs pour ses œuvres. Elle était très heureuse d’être reconnue pour ses contributions. </a:t>
            </a:r>
          </a:p>
          <a:p>
            <a:pPr marL="0" indent="0">
              <a:buNone/>
            </a:pPr>
            <a:r>
              <a:rPr lang="fr-CA" sz="1400" dirty="0">
                <a:solidFill>
                  <a:srgbClr val="974B83"/>
                </a:solidFill>
                <a:highlight>
                  <a:srgbClr val="FFFFFF"/>
                </a:highlight>
              </a:rPr>
              <a:t>Cependant, elle aurait aimé que d’autres artistes Inuit, tout aussi talentueux, soient également reconnus pour leur talent et leur travail. </a:t>
            </a:r>
          </a:p>
          <a:p>
            <a:pPr marL="0" indent="0">
              <a:buNone/>
            </a:pPr>
            <a:r>
              <a:rPr lang="fr-CA" sz="1400" dirty="0">
                <a:solidFill>
                  <a:srgbClr val="974B83"/>
                </a:solidFill>
                <a:highlight>
                  <a:srgbClr val="FFFFFF"/>
                </a:highlight>
              </a:rPr>
              <a:t>Je vous invite donc à vous informer au sujet d’autres </a:t>
            </a:r>
            <a:br>
              <a:rPr lang="fr-CA" sz="1400" dirty="0">
                <a:solidFill>
                  <a:srgbClr val="974B83"/>
                </a:solidFill>
                <a:highlight>
                  <a:srgbClr val="FFFFFF"/>
                </a:highlight>
              </a:rPr>
            </a:br>
            <a:r>
              <a:rPr lang="fr-CA" sz="1400" dirty="0">
                <a:solidFill>
                  <a:srgbClr val="974B83"/>
                </a:solidFill>
                <a:highlight>
                  <a:srgbClr val="FFFFFF"/>
                </a:highlight>
              </a:rPr>
              <a:t>artistes Inuits qui étaient ses contemporains. </a:t>
            </a:r>
            <a:br>
              <a:rPr lang="fr-CA" sz="1400" dirty="0">
                <a:solidFill>
                  <a:srgbClr val="974B83"/>
                </a:solidFill>
                <a:highlight>
                  <a:srgbClr val="FFFFFF"/>
                </a:highlight>
              </a:rPr>
            </a:br>
            <a:r>
              <a:rPr lang="fr-CA" sz="1400" dirty="0">
                <a:solidFill>
                  <a:srgbClr val="974B83"/>
                </a:solidFill>
                <a:highlight>
                  <a:srgbClr val="FFFFFF"/>
                </a:highlight>
              </a:rPr>
              <a:t>Voici quelques noms :</a:t>
            </a:r>
          </a:p>
          <a:p>
            <a:r>
              <a:rPr lang="fr-CA" sz="1400" kern="0" dirty="0">
                <a:solidFill>
                  <a:srgbClr val="974B83"/>
                </a:solidFill>
              </a:rPr>
              <a:t>Karoo </a:t>
            </a:r>
            <a:r>
              <a:rPr lang="fr-CA" sz="1400" kern="0" dirty="0" err="1">
                <a:solidFill>
                  <a:srgbClr val="974B83"/>
                </a:solidFill>
              </a:rPr>
              <a:t>Ashevak</a:t>
            </a:r>
            <a:r>
              <a:rPr lang="fr-CA" sz="1400" kern="0" dirty="0">
                <a:solidFill>
                  <a:srgbClr val="974B83"/>
                </a:solidFill>
              </a:rPr>
              <a:t>, </a:t>
            </a:r>
          </a:p>
          <a:p>
            <a:pPr>
              <a:spcBef>
                <a:spcPts val="0"/>
              </a:spcBef>
            </a:pPr>
            <a:r>
              <a:rPr lang="fr-CA" sz="1400" kern="0" dirty="0" err="1">
                <a:solidFill>
                  <a:srgbClr val="974B83"/>
                </a:solidFill>
              </a:rPr>
              <a:t>Pitseolak</a:t>
            </a:r>
            <a:r>
              <a:rPr lang="fr-CA" sz="1400" kern="0" dirty="0">
                <a:solidFill>
                  <a:srgbClr val="974B83"/>
                </a:solidFill>
              </a:rPr>
              <a:t> </a:t>
            </a:r>
            <a:r>
              <a:rPr lang="fr-CA" sz="1400" kern="0" dirty="0" err="1">
                <a:solidFill>
                  <a:srgbClr val="974B83"/>
                </a:solidFill>
              </a:rPr>
              <a:t>Ashoona</a:t>
            </a:r>
            <a:r>
              <a:rPr lang="fr-CA" sz="1400" kern="0" dirty="0">
                <a:solidFill>
                  <a:srgbClr val="974B83"/>
                </a:solidFill>
              </a:rPr>
              <a:t> et son fils, </a:t>
            </a:r>
            <a:r>
              <a:rPr lang="fr-CA" sz="1400" kern="0" dirty="0" err="1">
                <a:solidFill>
                  <a:srgbClr val="974B83"/>
                </a:solidFill>
              </a:rPr>
              <a:t>Kiugak</a:t>
            </a:r>
            <a:r>
              <a:rPr lang="fr-CA" sz="1400" kern="0" dirty="0">
                <a:solidFill>
                  <a:srgbClr val="974B83"/>
                </a:solidFill>
              </a:rPr>
              <a:t> </a:t>
            </a:r>
            <a:r>
              <a:rPr lang="fr-CA" sz="1400" kern="0" dirty="0" err="1">
                <a:solidFill>
                  <a:srgbClr val="974B83"/>
                </a:solidFill>
              </a:rPr>
              <a:t>Ashoona</a:t>
            </a:r>
            <a:r>
              <a:rPr lang="fr-CA" sz="1400" kern="0" dirty="0">
                <a:solidFill>
                  <a:srgbClr val="974B83"/>
                </a:solidFill>
              </a:rPr>
              <a:t>, </a:t>
            </a:r>
          </a:p>
          <a:p>
            <a:pPr>
              <a:spcBef>
                <a:spcPts val="0"/>
              </a:spcBef>
            </a:pPr>
            <a:r>
              <a:rPr lang="fr-CA" sz="1400" kern="0" dirty="0">
                <a:solidFill>
                  <a:srgbClr val="974B83"/>
                </a:solidFill>
              </a:rPr>
              <a:t>Jessie </a:t>
            </a:r>
            <a:r>
              <a:rPr lang="fr-CA" sz="1400" kern="0" dirty="0" err="1">
                <a:solidFill>
                  <a:srgbClr val="974B83"/>
                </a:solidFill>
              </a:rPr>
              <a:t>Oonark</a:t>
            </a:r>
            <a:r>
              <a:rPr lang="fr-CA" sz="1400" kern="0" dirty="0">
                <a:solidFill>
                  <a:srgbClr val="974B83"/>
                </a:solidFill>
              </a:rPr>
              <a:t>, </a:t>
            </a:r>
          </a:p>
          <a:p>
            <a:pPr>
              <a:spcBef>
                <a:spcPts val="0"/>
              </a:spcBef>
            </a:pPr>
            <a:r>
              <a:rPr lang="fr-CA" sz="1400" kern="0" dirty="0" err="1">
                <a:solidFill>
                  <a:srgbClr val="974B83"/>
                </a:solidFill>
              </a:rPr>
              <a:t>Kananginak</a:t>
            </a:r>
            <a:r>
              <a:rPr lang="fr-CA" sz="1400" kern="0" dirty="0">
                <a:solidFill>
                  <a:srgbClr val="974B83"/>
                </a:solidFill>
              </a:rPr>
              <a:t> </a:t>
            </a:r>
            <a:r>
              <a:rPr lang="fr-CA" sz="1400" kern="0" dirty="0" err="1">
                <a:solidFill>
                  <a:srgbClr val="974B83"/>
                </a:solidFill>
              </a:rPr>
              <a:t>Pootoogook</a:t>
            </a:r>
            <a:r>
              <a:rPr lang="fr-CA" sz="1400" kern="0" dirty="0">
                <a:solidFill>
                  <a:srgbClr val="974B83"/>
                </a:solidFill>
              </a:rPr>
              <a:t>, </a:t>
            </a:r>
          </a:p>
          <a:p>
            <a:pPr>
              <a:spcBef>
                <a:spcPts val="0"/>
              </a:spcBef>
            </a:pPr>
            <a:r>
              <a:rPr lang="fr-CA" sz="1400" kern="0" dirty="0">
                <a:solidFill>
                  <a:srgbClr val="974B83"/>
                </a:solidFill>
              </a:rPr>
              <a:t>Helen </a:t>
            </a:r>
            <a:r>
              <a:rPr lang="fr-CA" sz="1400" kern="0" dirty="0" err="1">
                <a:solidFill>
                  <a:srgbClr val="974B83"/>
                </a:solidFill>
              </a:rPr>
              <a:t>Kalvak</a:t>
            </a:r>
            <a:r>
              <a:rPr lang="fr-CA" sz="1400" kern="0" dirty="0">
                <a:solidFill>
                  <a:srgbClr val="974B83"/>
                </a:solidFill>
              </a:rPr>
              <a:t>, </a:t>
            </a:r>
          </a:p>
          <a:p>
            <a:pPr>
              <a:spcBef>
                <a:spcPts val="0"/>
              </a:spcBef>
            </a:pPr>
            <a:r>
              <a:rPr lang="fr-CA" sz="1400" kern="0" dirty="0" err="1">
                <a:solidFill>
                  <a:srgbClr val="974B83"/>
                </a:solidFill>
              </a:rPr>
              <a:t>Pudlo</a:t>
            </a:r>
            <a:r>
              <a:rPr lang="fr-CA" sz="1400" kern="0" dirty="0">
                <a:solidFill>
                  <a:srgbClr val="974B83"/>
                </a:solidFill>
              </a:rPr>
              <a:t> </a:t>
            </a:r>
            <a:r>
              <a:rPr lang="fr-CA" sz="1400" kern="0" dirty="0" err="1">
                <a:solidFill>
                  <a:srgbClr val="974B83"/>
                </a:solidFill>
              </a:rPr>
              <a:t>Pudlat</a:t>
            </a:r>
            <a:r>
              <a:rPr lang="fr-CA" sz="1400" kern="0" dirty="0">
                <a:solidFill>
                  <a:srgbClr val="974B83"/>
                </a:solidFill>
              </a:rPr>
              <a:t> </a:t>
            </a:r>
          </a:p>
          <a:p>
            <a:pPr>
              <a:spcBef>
                <a:spcPts val="0"/>
              </a:spcBef>
            </a:pPr>
            <a:r>
              <a:rPr lang="fr-CA" sz="1400" kern="0" dirty="0">
                <a:solidFill>
                  <a:srgbClr val="974B83"/>
                </a:solidFill>
              </a:rPr>
              <a:t>Joe </a:t>
            </a:r>
            <a:r>
              <a:rPr lang="fr-CA" sz="1400" kern="0" dirty="0" err="1">
                <a:solidFill>
                  <a:srgbClr val="974B83"/>
                </a:solidFill>
              </a:rPr>
              <a:t>Talurunili</a:t>
            </a:r>
            <a:r>
              <a:rPr lang="fr-CA" sz="1400" kern="0" dirty="0">
                <a:solidFill>
                  <a:srgbClr val="974B83"/>
                </a:solidFill>
              </a:rPr>
              <a:t>.  </a:t>
            </a:r>
          </a:p>
          <a:p>
            <a:pPr marL="0" indent="0">
              <a:buNone/>
            </a:pPr>
            <a:r>
              <a:rPr lang="fr-CA" sz="1400" kern="0" dirty="0">
                <a:solidFill>
                  <a:srgbClr val="E42D4E"/>
                </a:solidFill>
              </a:rPr>
              <a:t>Une excellente source pour apprendre au sujet </a:t>
            </a:r>
            <a:br>
              <a:rPr lang="fr-CA" sz="1400" kern="0" dirty="0">
                <a:solidFill>
                  <a:srgbClr val="E42D4E"/>
                </a:solidFill>
              </a:rPr>
            </a:br>
            <a:r>
              <a:rPr lang="fr-CA" sz="1400" kern="0" dirty="0">
                <a:solidFill>
                  <a:srgbClr val="E42D4E"/>
                </a:solidFill>
              </a:rPr>
              <a:t>d’artistes Inuit est la revue </a:t>
            </a:r>
            <a:r>
              <a:rPr lang="fr-CA" sz="1400" b="1" i="1" kern="0" dirty="0">
                <a:solidFill>
                  <a:srgbClr val="E42D4E"/>
                </a:solidFill>
              </a:rPr>
              <a:t>Inuit Art </a:t>
            </a:r>
            <a:r>
              <a:rPr lang="fr-CA" sz="1400" b="1" i="1" kern="0" dirty="0" err="1">
                <a:solidFill>
                  <a:srgbClr val="E42D4E"/>
                </a:solidFill>
              </a:rPr>
              <a:t>Quarterly</a:t>
            </a:r>
            <a:r>
              <a:rPr lang="fr-CA" sz="1400" kern="0" dirty="0">
                <a:solidFill>
                  <a:srgbClr val="E42D4E"/>
                </a:solidFill>
              </a:rPr>
              <a:t>, </a:t>
            </a:r>
            <a:br>
              <a:rPr lang="fr-CA" sz="1400" kern="0" dirty="0">
                <a:solidFill>
                  <a:srgbClr val="E42D4E"/>
                </a:solidFill>
              </a:rPr>
            </a:br>
            <a:r>
              <a:rPr lang="fr-CA" sz="1400" kern="0" dirty="0">
                <a:solidFill>
                  <a:srgbClr val="E42D4E"/>
                </a:solidFill>
              </a:rPr>
              <a:t>publication de la Fondation d’art Inuit. </a:t>
            </a:r>
            <a:endParaRPr lang="en-CA" sz="1400" kern="0" dirty="0">
              <a:solidFill>
                <a:srgbClr val="E42D4E"/>
              </a:solidFill>
            </a:endParaRPr>
          </a:p>
          <a:p>
            <a:pPr marL="0" indent="0">
              <a:buNone/>
            </a:pPr>
            <a:endParaRPr lang="en-CA" sz="1400" kern="0" dirty="0">
              <a:solidFill>
                <a:srgbClr val="974B83"/>
              </a:solidFill>
            </a:endParaRPr>
          </a:p>
          <a:p>
            <a:pPr marL="0" indent="0">
              <a:buNone/>
            </a:pPr>
            <a:endParaRPr lang="en-CA" sz="1400" dirty="0">
              <a:solidFill>
                <a:srgbClr val="974B83"/>
              </a:solidFill>
              <a:highlight>
                <a:srgbClr val="FFFFFF"/>
              </a:highlight>
            </a:endParaRPr>
          </a:p>
        </p:txBody>
      </p:sp>
      <p:pic>
        <p:nvPicPr>
          <p:cNvPr id="9" name="Picture 8">
            <a:extLst>
              <a:ext uri="{FF2B5EF4-FFF2-40B4-BE49-F238E27FC236}">
                <a16:creationId xmlns:a16="http://schemas.microsoft.com/office/drawing/2014/main" id="{24E227D8-B40E-7F47-BDC6-A493CD9238B9}"/>
              </a:ext>
            </a:extLst>
          </p:cNvPr>
          <p:cNvPicPr>
            <a:picLocks noChangeAspect="1"/>
          </p:cNvPicPr>
          <p:nvPr/>
        </p:nvPicPr>
        <p:blipFill>
          <a:blip r:embed="rId3"/>
          <a:stretch>
            <a:fillRect/>
          </a:stretch>
        </p:blipFill>
        <p:spPr>
          <a:xfrm>
            <a:off x="5589143" y="1405316"/>
            <a:ext cx="2999544" cy="4070810"/>
          </a:xfrm>
          <a:prstGeom prst="rect">
            <a:avLst/>
          </a:prstGeom>
        </p:spPr>
      </p:pic>
      <p:sp>
        <p:nvSpPr>
          <p:cNvPr id="12" name="Chevron 11">
            <a:extLst>
              <a:ext uri="{FF2B5EF4-FFF2-40B4-BE49-F238E27FC236}">
                <a16:creationId xmlns:a16="http://schemas.microsoft.com/office/drawing/2014/main" id="{47AC13E5-2FCC-944F-95A6-964CB3E309DC}"/>
              </a:ext>
            </a:extLst>
          </p:cNvPr>
          <p:cNvSpPr/>
          <p:nvPr/>
        </p:nvSpPr>
        <p:spPr>
          <a:xfrm>
            <a:off x="5028056" y="5094933"/>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427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7C72CA-B4AF-3740-AA68-9B541AA414C3}"/>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AEFA7F-2108-244F-86A8-D6F2300BE3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6A7754CD-076F-2E47-A2EF-E2B24C6AAA81}"/>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294BC3C7-179A-904E-8FEA-599AC7CA2195}"/>
              </a:ext>
            </a:extLst>
          </p:cNvPr>
          <p:cNvSpPr txBox="1">
            <a:spLocks/>
          </p:cNvSpPr>
          <p:nvPr/>
        </p:nvSpPr>
        <p:spPr>
          <a:xfrm>
            <a:off x="1372852" y="222197"/>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algn="r">
              <a:spcBef>
                <a:spcPts val="60"/>
              </a:spcBef>
            </a:pPr>
            <a:r>
              <a:rPr lang="fr-CA" sz="1600" b="1" spc="-5" dirty="0">
                <a:latin typeface="Century Gothic" panose="020B0502020202020204" pitchFamily="34" charset="0"/>
              </a:rPr>
              <a:t>KENOJUAK</a:t>
            </a:r>
          </a:p>
          <a:p>
            <a:pPr algn="r">
              <a:spcBef>
                <a:spcPts val="60"/>
              </a:spcBef>
            </a:pPr>
            <a:r>
              <a:rPr lang="fr-CA" sz="2400" kern="0" dirty="0">
                <a:latin typeface="Century Gothic" panose="020B0502020202020204" pitchFamily="34" charset="0"/>
              </a:rPr>
              <a:t>Discussion</a:t>
            </a:r>
            <a:endParaRPr lang="fr-CA" sz="2400" dirty="0">
              <a:latin typeface="Century Gothic" panose="020B0502020202020204" pitchFamily="34" charset="0"/>
            </a:endParaRPr>
          </a:p>
        </p:txBody>
      </p:sp>
      <p:sp>
        <p:nvSpPr>
          <p:cNvPr id="16" name="TextBox 15">
            <a:extLst>
              <a:ext uri="{FF2B5EF4-FFF2-40B4-BE49-F238E27FC236}">
                <a16:creationId xmlns:a16="http://schemas.microsoft.com/office/drawing/2014/main" id="{92716179-81F8-46AF-BEB9-10685693EBDE}"/>
              </a:ext>
            </a:extLst>
          </p:cNvPr>
          <p:cNvSpPr txBox="1"/>
          <p:nvPr/>
        </p:nvSpPr>
        <p:spPr>
          <a:xfrm>
            <a:off x="3803598" y="5383310"/>
            <a:ext cx="4602480" cy="584775"/>
          </a:xfrm>
          <a:prstGeom prst="rect">
            <a:avLst/>
          </a:prstGeom>
          <a:noFill/>
        </p:spPr>
        <p:txBody>
          <a:bodyPr wrap="square">
            <a:spAutoFit/>
          </a:bodyPr>
          <a:lstStyle/>
          <a:p>
            <a:r>
              <a:rPr lang="en-CA" sz="800" b="0" i="0" dirty="0">
                <a:effectLst/>
                <a:latin typeface="Arial" panose="020B0604020202020204" pitchFamily="34" charset="0"/>
              </a:rPr>
              <a:t>File:Kenojuak Ashevak 1 1997-05-09.jpg. (2020, September 8). </a:t>
            </a:r>
            <a:r>
              <a:rPr lang="en-CA" sz="800" b="0" i="1" dirty="0">
                <a:effectLst/>
                <a:latin typeface="Arial" panose="020B0604020202020204" pitchFamily="34" charset="0"/>
              </a:rPr>
              <a:t>Wikimedia Commons, the free media repository</a:t>
            </a:r>
            <a:r>
              <a:rPr lang="en-CA" sz="800" b="0" i="0" dirty="0">
                <a:effectLst/>
                <a:latin typeface="Arial" panose="020B0604020202020204" pitchFamily="34" charset="0"/>
              </a:rPr>
              <a:t>. Retrieved 03:29, June 14, 2021 from </a:t>
            </a:r>
            <a:r>
              <a:rPr lang="en-CA" sz="8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https://commons.wikimedia.org/w/index.php?title=File:Kenojuak_Ashevak_1_1997-05-09.jpg&amp;oldid=451746599</a:t>
            </a:r>
            <a:r>
              <a:rPr lang="en-CA" sz="800" b="0" i="0" dirty="0">
                <a:effectLst/>
                <a:latin typeface="Arial" panose="020B0604020202020204" pitchFamily="34" charset="0"/>
              </a:rPr>
              <a:t>.</a:t>
            </a:r>
            <a:endParaRPr lang="en-CA" sz="800" dirty="0">
              <a:latin typeface="Century Gothic" panose="020B0502020202020204" pitchFamily="34" charset="0"/>
            </a:endParaRPr>
          </a:p>
        </p:txBody>
      </p:sp>
      <p:pic>
        <p:nvPicPr>
          <p:cNvPr id="17" name="Picture 16">
            <a:extLst>
              <a:ext uri="{FF2B5EF4-FFF2-40B4-BE49-F238E27FC236}">
                <a16:creationId xmlns:a16="http://schemas.microsoft.com/office/drawing/2014/main" id="{2C8AD475-253C-48F9-B9A6-BFF120761CAF}"/>
              </a:ext>
            </a:extLst>
          </p:cNvPr>
          <p:cNvPicPr>
            <a:picLocks noChangeAspect="1"/>
          </p:cNvPicPr>
          <p:nvPr/>
        </p:nvPicPr>
        <p:blipFill>
          <a:blip r:embed="rId4"/>
          <a:stretch>
            <a:fillRect/>
          </a:stretch>
        </p:blipFill>
        <p:spPr>
          <a:xfrm>
            <a:off x="3891280" y="1230725"/>
            <a:ext cx="4839361" cy="4040034"/>
          </a:xfrm>
          <a:prstGeom prst="rect">
            <a:avLst/>
          </a:prstGeom>
        </p:spPr>
      </p:pic>
      <p:sp>
        <p:nvSpPr>
          <p:cNvPr id="9" name="Google Shape;70;p14">
            <a:extLst>
              <a:ext uri="{FF2B5EF4-FFF2-40B4-BE49-F238E27FC236}">
                <a16:creationId xmlns:a16="http://schemas.microsoft.com/office/drawing/2014/main" id="{9D4AECA4-6427-4FA9-B4DA-51E176882CE9}"/>
              </a:ext>
            </a:extLst>
          </p:cNvPr>
          <p:cNvSpPr txBox="1">
            <a:spLocks/>
          </p:cNvSpPr>
          <p:nvPr/>
        </p:nvSpPr>
        <p:spPr>
          <a:xfrm>
            <a:off x="393616" y="1086236"/>
            <a:ext cx="2975886" cy="33765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CA" sz="1400" dirty="0">
                <a:solidFill>
                  <a:srgbClr val="974B83"/>
                </a:solidFill>
                <a:highlight>
                  <a:srgbClr val="FFFFFF"/>
                </a:highlight>
              </a:rPr>
              <a:t>De quoi te souviens-tu ou encore, qu’est-ce qui t’intrigue au sujet de la vie de Kenojuak?</a:t>
            </a:r>
          </a:p>
          <a:p>
            <a:pPr marL="0" indent="0">
              <a:lnSpc>
                <a:spcPct val="100000"/>
              </a:lnSpc>
              <a:spcBef>
                <a:spcPts val="0"/>
              </a:spcBef>
              <a:spcAft>
                <a:spcPts val="600"/>
              </a:spcAft>
              <a:buNone/>
            </a:pPr>
            <a:r>
              <a:rPr lang="fr-CA" sz="1400" dirty="0">
                <a:solidFill>
                  <a:srgbClr val="974B83"/>
                </a:solidFill>
                <a:highlight>
                  <a:srgbClr val="FFFFFF"/>
                </a:highlight>
              </a:rPr>
              <a:t>Quelle questions aimerais-tu poser à Kenojuak si elle était encore vivante?</a:t>
            </a:r>
          </a:p>
          <a:p>
            <a:pPr marL="0" indent="0">
              <a:lnSpc>
                <a:spcPct val="100000"/>
              </a:lnSpc>
              <a:spcBef>
                <a:spcPts val="0"/>
              </a:spcBef>
              <a:spcAft>
                <a:spcPts val="600"/>
              </a:spcAft>
              <a:buNone/>
            </a:pPr>
            <a:r>
              <a:rPr lang="fr-CA" sz="1400" dirty="0">
                <a:solidFill>
                  <a:srgbClr val="974B83"/>
                </a:solidFill>
                <a:highlight>
                  <a:srgbClr val="FFFFFF"/>
                </a:highlight>
              </a:rPr>
              <a:t>Qu’est-ce que tu as appris au sujet de l’histoire des Inuits au Canada?</a:t>
            </a:r>
          </a:p>
          <a:p>
            <a:pPr marL="0" indent="0">
              <a:lnSpc>
                <a:spcPct val="100000"/>
              </a:lnSpc>
              <a:spcBef>
                <a:spcPts val="0"/>
              </a:spcBef>
              <a:spcAft>
                <a:spcPts val="600"/>
              </a:spcAft>
              <a:buNone/>
            </a:pPr>
            <a:r>
              <a:rPr lang="fr-CA" sz="1400" dirty="0">
                <a:solidFill>
                  <a:srgbClr val="974B83"/>
                </a:solidFill>
                <a:highlight>
                  <a:srgbClr val="FFFFFF"/>
                </a:highlight>
              </a:rPr>
              <a:t>Qu’est-ce qui t’a le plus surpris au sujet de l’histoire des Inuits?</a:t>
            </a:r>
          </a:p>
          <a:p>
            <a:pPr marL="0" indent="0">
              <a:lnSpc>
                <a:spcPct val="100000"/>
              </a:lnSpc>
              <a:spcBef>
                <a:spcPts val="0"/>
              </a:spcBef>
              <a:spcAft>
                <a:spcPts val="600"/>
              </a:spcAft>
              <a:buNone/>
            </a:pPr>
            <a:r>
              <a:rPr lang="fr-CA" sz="1400" dirty="0">
                <a:solidFill>
                  <a:srgbClr val="974B83"/>
                </a:solidFill>
                <a:highlight>
                  <a:srgbClr val="FFFFFF"/>
                </a:highlight>
              </a:rPr>
              <a:t>Qu’est-ce que tu peux faire pour en apprendre plus?</a:t>
            </a:r>
          </a:p>
          <a:p>
            <a:pPr marL="0" indent="0">
              <a:lnSpc>
                <a:spcPct val="100000"/>
              </a:lnSpc>
              <a:spcBef>
                <a:spcPts val="0"/>
              </a:spcBef>
              <a:spcAft>
                <a:spcPts val="600"/>
              </a:spcAft>
              <a:buNone/>
            </a:pPr>
            <a:endParaRPr lang="fr-CA" sz="1400" dirty="0">
              <a:solidFill>
                <a:srgbClr val="974B83"/>
              </a:solidFill>
              <a:highlight>
                <a:srgbClr val="FFFFFF"/>
              </a:highlight>
            </a:endParaRPr>
          </a:p>
        </p:txBody>
      </p:sp>
    </p:spTree>
    <p:extLst>
      <p:ext uri="{BB962C8B-B14F-4D97-AF65-F5344CB8AC3E}">
        <p14:creationId xmlns:p14="http://schemas.microsoft.com/office/powerpoint/2010/main" val="59301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BDA230-074D-2447-B947-70337C7B3ADB}"/>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2907A48-D719-F242-99FA-EB04D198C9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sp>
        <p:nvSpPr>
          <p:cNvPr id="7" name="Rectangle 6">
            <a:extLst>
              <a:ext uri="{FF2B5EF4-FFF2-40B4-BE49-F238E27FC236}">
                <a16:creationId xmlns:a16="http://schemas.microsoft.com/office/drawing/2014/main" id="{C15F09ED-5FC8-7646-B22B-1E54A249F816}"/>
              </a:ext>
            </a:extLst>
          </p:cNvPr>
          <p:cNvSpPr/>
          <p:nvPr/>
        </p:nvSpPr>
        <p:spPr>
          <a:xfrm>
            <a:off x="482600" y="1483087"/>
            <a:ext cx="8153399" cy="3847207"/>
          </a:xfrm>
          <a:prstGeom prst="rect">
            <a:avLst/>
          </a:prstGeom>
        </p:spPr>
        <p:txBody>
          <a:bodyPr wrap="square">
            <a:spAutoFit/>
          </a:bodyPr>
          <a:lstStyle/>
          <a:p>
            <a:r>
              <a:rPr lang="fr-FR" sz="1400" b="1" dirty="0">
                <a:solidFill>
                  <a:srgbClr val="974B82"/>
                </a:solidFill>
                <a:latin typeface="Montserrat" pitchFamily="2" charset="77"/>
                <a:ea typeface="Open Sans" panose="020B0606030504020204" pitchFamily="34" charset="0"/>
                <a:cs typeface="Open Sans" panose="020B0606030504020204" pitchFamily="34" charset="0"/>
              </a:rPr>
              <a:t>Crédits</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Recherche : Alexandria Holm et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Conceptualisation :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Validation :  Martha </a:t>
            </a:r>
            <a:r>
              <a:rPr lang="fr-FR" sz="1200" dirty="0" err="1">
                <a:solidFill>
                  <a:srgbClr val="974B82"/>
                </a:solidFill>
                <a:latin typeface="Montserrat" pitchFamily="2" charset="77"/>
                <a:ea typeface="Open Sans" panose="020B0606030504020204" pitchFamily="34" charset="0"/>
                <a:cs typeface="Open Sans" panose="020B0606030504020204" pitchFamily="34" charset="0"/>
              </a:rPr>
              <a:t>Kyak</a:t>
            </a:r>
            <a:r>
              <a:rPr lang="fr-FR" sz="1200" dirty="0">
                <a:solidFill>
                  <a:srgbClr val="974B82"/>
                </a:solidFill>
                <a:latin typeface="Montserrat" pitchFamily="2" charset="77"/>
                <a:ea typeface="Open Sans" panose="020B0606030504020204" pitchFamily="34" charset="0"/>
                <a:cs typeface="Open Sans" panose="020B0606030504020204" pitchFamily="34" charset="0"/>
              </a:rPr>
              <a:t> </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Rédaction  : Mireille Ménard</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Révision linguistique : Isaac Robitaille</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Mise en page : Anne Lizotte et Mireille Ménard</a:t>
            </a: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a:p>
            <a:r>
              <a:rPr lang="fr-FR" sz="1400" b="1" dirty="0">
                <a:solidFill>
                  <a:srgbClr val="974B82"/>
                </a:solidFill>
                <a:latin typeface="Montserrat" pitchFamily="2" charset="77"/>
                <a:ea typeface="Open Sans" panose="020B0606030504020204" pitchFamily="34" charset="0"/>
                <a:cs typeface="Open Sans" panose="020B0606030504020204" pitchFamily="34" charset="0"/>
              </a:rPr>
              <a:t>Remerciements </a:t>
            </a:r>
          </a:p>
          <a:p>
            <a:r>
              <a:rPr lang="fr-CA" sz="1200" dirty="0">
                <a:solidFill>
                  <a:srgbClr val="974B82"/>
                </a:solidFill>
                <a:latin typeface="Century Gothic" panose="020B0502020202020204" pitchFamily="34" charset="0"/>
              </a:rPr>
              <a:t>L’AFÉAO reconnait la contribution des cultures inuites et de leurs savoirs traditionnels véhiculés par l’entremise de l’Inuit </a:t>
            </a:r>
            <a:r>
              <a:rPr lang="fr-CA" sz="1200" dirty="0" err="1">
                <a:solidFill>
                  <a:srgbClr val="974B82"/>
                </a:solidFill>
                <a:latin typeface="Century Gothic" panose="020B0502020202020204" pitchFamily="34" charset="0"/>
              </a:rPr>
              <a:t>Qaujimajutugangit</a:t>
            </a:r>
            <a:r>
              <a:rPr lang="fr-CA" sz="1200" dirty="0">
                <a:solidFill>
                  <a:srgbClr val="974B82"/>
                </a:solidFill>
                <a:latin typeface="Century Gothic" panose="020B0502020202020204" pitchFamily="34" charset="0"/>
              </a:rPr>
              <a:t> dont font parties les valeurs sociales.</a:t>
            </a:r>
          </a:p>
          <a:p>
            <a:endParaRPr lang="fr-CA" sz="400" dirty="0">
              <a:solidFill>
                <a:srgbClr val="974B82"/>
              </a:solidFill>
              <a:latin typeface="Century Gothic" panose="020B0502020202020204" pitchFamily="34" charset="0"/>
            </a:endParaRPr>
          </a:p>
          <a:p>
            <a:r>
              <a:rPr lang="fr-CA" sz="1200" dirty="0">
                <a:solidFill>
                  <a:srgbClr val="974B82"/>
                </a:solidFill>
                <a:latin typeface="Century Gothic" panose="020B0502020202020204" pitchFamily="34" charset="0"/>
              </a:rPr>
              <a:t>L’AFÉAO reconnait également la contribution inestimable de l’artiste inuk, Kenojuak Ashevak, au rayonnement des cultures inuites et de l’art canadien sur la scène mondiale.</a:t>
            </a:r>
          </a:p>
          <a:p>
            <a:endParaRPr lang="fr-CA" sz="600" dirty="0">
              <a:solidFill>
                <a:srgbClr val="974B82"/>
              </a:solidFill>
              <a:latin typeface="Century Gothic" panose="020B0502020202020204" pitchFamily="34" charset="0"/>
            </a:endParaRP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a:p>
            <a:r>
              <a:rPr lang="fr-FR" sz="1400" b="1" dirty="0">
                <a:solidFill>
                  <a:srgbClr val="974B82"/>
                </a:solidFill>
                <a:latin typeface="Montserrat" pitchFamily="2" charset="77"/>
                <a:ea typeface="Open Sans" panose="020B0606030504020204" pitchFamily="34" charset="0"/>
                <a:cs typeface="Open Sans" panose="020B0606030504020204" pitchFamily="34" charset="0"/>
              </a:rPr>
              <a:t>Collaboration</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Accès aux œuvres de l’artiste pour ce projet uniquement avec la permission de WBEC.</a:t>
            </a:r>
          </a:p>
          <a:p>
            <a:r>
              <a:rPr lang="fr-FR" sz="1200" dirty="0">
                <a:solidFill>
                  <a:srgbClr val="974B82"/>
                </a:solidFill>
                <a:latin typeface="Montserrat" pitchFamily="2" charset="77"/>
                <a:ea typeface="Open Sans" panose="020B0606030504020204" pitchFamily="34" charset="0"/>
                <a:cs typeface="Open Sans" panose="020B0606030504020204" pitchFamily="34" charset="0"/>
              </a:rPr>
              <a:t>L’AFEAO tient à remercier William </a:t>
            </a:r>
            <a:r>
              <a:rPr lang="fr-FR" sz="1200" dirty="0" err="1">
                <a:solidFill>
                  <a:srgbClr val="974B82"/>
                </a:solidFill>
                <a:latin typeface="Montserrat" pitchFamily="2" charset="77"/>
                <a:ea typeface="Open Sans" panose="020B0606030504020204" pitchFamily="34" charset="0"/>
                <a:cs typeface="Open Sans" panose="020B0606030504020204" pitchFamily="34" charset="0"/>
              </a:rPr>
              <a:t>Huffman</a:t>
            </a:r>
            <a:r>
              <a:rPr lang="fr-FR" sz="1200" dirty="0">
                <a:solidFill>
                  <a:srgbClr val="974B82"/>
                </a:solidFill>
                <a:latin typeface="Montserrat" pitchFamily="2" charset="77"/>
                <a:ea typeface="Open Sans" panose="020B0606030504020204" pitchFamily="34" charset="0"/>
                <a:cs typeface="Open Sans" panose="020B0606030504020204" pitchFamily="34" charset="0"/>
              </a:rPr>
              <a:t> de WBEC pour son appui à faciliter l’accès aux œuvres et l’accès à la documentation historique, et ce, tout au long du processus. </a:t>
            </a:r>
          </a:p>
          <a:p>
            <a:pPr lvl="1"/>
            <a:endParaRPr lang="fr-FR" sz="1200" dirty="0">
              <a:solidFill>
                <a:srgbClr val="974B82"/>
              </a:solidFill>
              <a:latin typeface="Montserrat" pitchFamily="2" charset="77"/>
              <a:ea typeface="Open Sans" panose="020B0606030504020204" pitchFamily="34" charset="0"/>
              <a:cs typeface="Open Sans" panose="020B0606030504020204" pitchFamily="34" charset="0"/>
            </a:endParaRPr>
          </a:p>
        </p:txBody>
      </p:sp>
      <p:sp>
        <p:nvSpPr>
          <p:cNvPr id="8" name="object 3">
            <a:extLst>
              <a:ext uri="{FF2B5EF4-FFF2-40B4-BE49-F238E27FC236}">
                <a16:creationId xmlns:a16="http://schemas.microsoft.com/office/drawing/2014/main" id="{516D07B8-A544-1B49-BB90-5D4DAA71B909}"/>
              </a:ext>
            </a:extLst>
          </p:cNvPr>
          <p:cNvSpPr txBox="1">
            <a:spLocks/>
          </p:cNvSpPr>
          <p:nvPr/>
        </p:nvSpPr>
        <p:spPr>
          <a:xfrm>
            <a:off x="1453550" y="318572"/>
            <a:ext cx="7182449" cy="382797"/>
          </a:xfrm>
          <a:prstGeom prst="rect">
            <a:avLst/>
          </a:prstGeom>
        </p:spPr>
        <p:txBody>
          <a:bodyPr spcFirstLastPara="1" vert="horz" wrap="square" lIns="0" tIns="13335" rIns="0" bIns="0" rtlCol="0" anchor="t" anchorCtr="0">
            <a:spAutoFit/>
          </a:bodyPr>
          <a:lstStyle>
            <a:lvl1pPr lvl="0">
              <a:spcBef>
                <a:spcPts val="0"/>
              </a:spcBef>
              <a:spcAft>
                <a:spcPts val="0"/>
              </a:spcAft>
              <a:buSzPts val="3200"/>
              <a:buNone/>
              <a:defRPr sz="2000" b="0" i="0">
                <a:solidFill>
                  <a:schemeClr val="bg1"/>
                </a:solidFill>
                <a:latin typeface="Arial"/>
                <a:ea typeface="+mj-ea"/>
                <a:cs typeface="Aria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pPr algn="r"/>
            <a:r>
              <a:rPr lang="fr-CA" sz="2400" kern="0" dirty="0">
                <a:solidFill>
                  <a:prstClr val="white"/>
                </a:solidFill>
                <a:latin typeface="Century Gothic" panose="020B0502020202020204" pitchFamily="34" charset="0"/>
                <a:ea typeface="Open Sans" panose="020B0606030504020204" pitchFamily="34" charset="0"/>
                <a:cs typeface="Open Sans" panose="020B0606030504020204" pitchFamily="34" charset="0"/>
              </a:rPr>
              <a:t>Crédits et remerciements</a:t>
            </a:r>
            <a:endParaRPr lang="en-CA" sz="2400" dirty="0">
              <a:latin typeface="Century Gothic" panose="020B0502020202020204" pitchFamily="34" charset="0"/>
              <a:ea typeface="Open Sans" panose="020B0606030504020204" pitchFamily="34" charset="0"/>
              <a:cs typeface="Open Sans" panose="020B0606030504020204" pitchFamily="34" charset="0"/>
            </a:endParaRPr>
          </a:p>
        </p:txBody>
      </p:sp>
      <p:cxnSp>
        <p:nvCxnSpPr>
          <p:cNvPr id="10" name="Straight Connector 9">
            <a:extLst>
              <a:ext uri="{FF2B5EF4-FFF2-40B4-BE49-F238E27FC236}">
                <a16:creationId xmlns:a16="http://schemas.microsoft.com/office/drawing/2014/main" id="{880C6BD4-2EA9-4B4E-8D69-8983945B9ECC}"/>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30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A2F4ED-CC2B-6A4C-A230-95E0443363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0DA735F-2DF7-AC43-BA6F-48D1470AE0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0018FA34-A75C-BA49-94DF-1C6CA48878BD}"/>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70;p14">
            <a:extLst>
              <a:ext uri="{FF2B5EF4-FFF2-40B4-BE49-F238E27FC236}">
                <a16:creationId xmlns:a16="http://schemas.microsoft.com/office/drawing/2014/main" id="{4F7F5C3E-B49D-9C49-824B-02B347A20835}"/>
              </a:ext>
            </a:extLst>
          </p:cNvPr>
          <p:cNvSpPr txBox="1">
            <a:spLocks/>
          </p:cNvSpPr>
          <p:nvPr/>
        </p:nvSpPr>
        <p:spPr>
          <a:xfrm>
            <a:off x="473060" y="1008528"/>
            <a:ext cx="3372429" cy="411087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rgbClr val="974B82"/>
                </a:solidFill>
                <a:highlight>
                  <a:srgbClr val="FFFFFF"/>
                </a:highlight>
                <a:cs typeface="Arial" panose="020B0604020202020204" pitchFamily="34" charset="0"/>
              </a:rPr>
              <a:t>Pendant de nombreuses années, les seules personnes a prendre des photos dans l’Inuit Nunangat, étaient des missionnaires, des agents du gouvernement, et de la GRC, ou encore des touristes.</a:t>
            </a:r>
          </a:p>
          <a:p>
            <a:pPr marL="0" indent="0">
              <a:buNone/>
            </a:pPr>
            <a:r>
              <a:rPr lang="fr-CA" sz="1400" dirty="0">
                <a:solidFill>
                  <a:srgbClr val="974B82"/>
                </a:solidFill>
                <a:highlight>
                  <a:srgbClr val="FFFFFF"/>
                </a:highlight>
                <a:cs typeface="Arial" panose="020B0604020202020204" pitchFamily="34" charset="0"/>
              </a:rPr>
              <a:t>Les photographes n’inscrivaient pas les noms des Inuits qu’ils prenaient en photo. </a:t>
            </a:r>
          </a:p>
          <a:p>
            <a:pPr marL="0" indent="0">
              <a:buNone/>
            </a:pPr>
            <a:r>
              <a:rPr lang="fr-CA" sz="1400" i="1" dirty="0">
                <a:solidFill>
                  <a:srgbClr val="974B82"/>
                </a:solidFill>
                <a:highlight>
                  <a:srgbClr val="FFFFFF"/>
                </a:highlight>
                <a:cs typeface="Arial" panose="020B0604020202020204" pitchFamily="34" charset="0"/>
              </a:rPr>
              <a:t>Un visage, un nom e</a:t>
            </a:r>
            <a:r>
              <a:rPr lang="fr-CA" sz="1400" dirty="0">
                <a:solidFill>
                  <a:srgbClr val="974B82"/>
                </a:solidFill>
                <a:highlight>
                  <a:srgbClr val="FFFFFF"/>
                </a:highlight>
                <a:cs typeface="Arial" panose="020B0604020202020204" pitchFamily="34" charset="0"/>
              </a:rPr>
              <a:t>st une initiative qui a pour but de retrouver l’identité de ces individus ainsi que de présenter leur contexte social et culturel avec respect. </a:t>
            </a:r>
          </a:p>
          <a:p>
            <a:pPr marL="0" indent="0">
              <a:buNone/>
            </a:pPr>
            <a:r>
              <a:rPr lang="fr-CA" sz="1400" dirty="0">
                <a:solidFill>
                  <a:srgbClr val="974B82"/>
                </a:solidFill>
                <a:highlight>
                  <a:srgbClr val="FFFFFF"/>
                </a:highlight>
                <a:cs typeface="Arial" panose="020B0604020202020204" pitchFamily="34" charset="0"/>
              </a:rPr>
              <a:t>Nous avons choisi certaines de ces photos pour illustrer la période et le contexte dans lequel vivait Kenojuak. </a:t>
            </a:r>
            <a:r>
              <a:rPr lang="fr-CA" sz="1400" dirty="0">
                <a:solidFill>
                  <a:srgbClr val="E42D4E"/>
                </a:solidFill>
                <a:highlight>
                  <a:srgbClr val="FFFFFF"/>
                </a:highlight>
                <a:cs typeface="Arial" panose="020B0604020202020204" pitchFamily="34" charset="0"/>
              </a:rPr>
              <a:t>Les descriptions des photos seront en rouge</a:t>
            </a:r>
            <a:r>
              <a:rPr lang="fr-CA" sz="1400" dirty="0">
                <a:solidFill>
                  <a:srgbClr val="C00000"/>
                </a:solidFill>
                <a:highlight>
                  <a:srgbClr val="FFFFFF"/>
                </a:highlight>
                <a:cs typeface="Arial" panose="020B0604020202020204" pitchFamily="34" charset="0"/>
              </a:rPr>
              <a:t>.</a:t>
            </a:r>
          </a:p>
        </p:txBody>
      </p:sp>
      <p:sp>
        <p:nvSpPr>
          <p:cNvPr id="10" name="object 3">
            <a:extLst>
              <a:ext uri="{FF2B5EF4-FFF2-40B4-BE49-F238E27FC236}">
                <a16:creationId xmlns:a16="http://schemas.microsoft.com/office/drawing/2014/main" id="{68F5FCE0-0639-8B42-B6D5-DCD015988C23}"/>
              </a:ext>
            </a:extLst>
          </p:cNvPr>
          <p:cNvSpPr txBox="1">
            <a:spLocks/>
          </p:cNvSpPr>
          <p:nvPr/>
        </p:nvSpPr>
        <p:spPr>
          <a:xfrm>
            <a:off x="1372852" y="170332"/>
            <a:ext cx="7346605" cy="641842"/>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spc="-5" dirty="0">
                <a:latin typeface="Century Gothic" panose="020B0502020202020204" pitchFamily="34" charset="0"/>
              </a:rPr>
              <a:t>AVANT DE COMMENCER</a:t>
            </a:r>
          </a:p>
          <a:p>
            <a:pPr marL="3810" algn="r">
              <a:spcBef>
                <a:spcPts val="60"/>
              </a:spcBef>
            </a:pPr>
            <a:r>
              <a:rPr lang="fr-CA" sz="2400" spc="-5" dirty="0">
                <a:latin typeface="Century Gothic" panose="020B0502020202020204" pitchFamily="34" charset="0"/>
              </a:rPr>
              <a:t>Un visage, un nom</a:t>
            </a:r>
            <a:endParaRPr lang="fr-CA" sz="2400" dirty="0">
              <a:latin typeface="Century Gothic" panose="020B0502020202020204" pitchFamily="34" charset="0"/>
            </a:endParaRPr>
          </a:p>
        </p:txBody>
      </p:sp>
      <p:sp>
        <p:nvSpPr>
          <p:cNvPr id="13" name="TextBox 12">
            <a:extLst>
              <a:ext uri="{FF2B5EF4-FFF2-40B4-BE49-F238E27FC236}">
                <a16:creationId xmlns:a16="http://schemas.microsoft.com/office/drawing/2014/main" id="{DE7F189C-4C63-644A-8516-797A3FDB701E}"/>
              </a:ext>
            </a:extLst>
          </p:cNvPr>
          <p:cNvSpPr txBox="1"/>
          <p:nvPr/>
        </p:nvSpPr>
        <p:spPr>
          <a:xfrm>
            <a:off x="4542896" y="4125926"/>
            <a:ext cx="3893113" cy="215444"/>
          </a:xfrm>
          <a:prstGeom prst="rect">
            <a:avLst/>
          </a:prstGeom>
          <a:noFill/>
        </p:spPr>
        <p:txBody>
          <a:bodyPr wrap="square">
            <a:spAutoFit/>
          </a:bodyPr>
          <a:lstStyle/>
          <a:p>
            <a:r>
              <a:rPr lang="fr-FR" sz="800" b="0" i="0" dirty="0">
                <a:solidFill>
                  <a:srgbClr val="333333"/>
                </a:solidFill>
                <a:effectLst/>
                <a:latin typeface="Helvetica Neue"/>
              </a:rPr>
              <a:t>Mention : Arthur H. </a:t>
            </a:r>
            <a:r>
              <a:rPr lang="fr-FR" sz="800" b="0" i="0" dirty="0" err="1">
                <a:solidFill>
                  <a:srgbClr val="333333"/>
                </a:solidFill>
                <a:effectLst/>
                <a:latin typeface="Helvetica Neue"/>
              </a:rPr>
              <a:t>Tweedle</a:t>
            </a:r>
            <a:r>
              <a:rPr lang="fr-FR" sz="800" b="0" i="0" dirty="0">
                <a:solidFill>
                  <a:srgbClr val="333333"/>
                </a:solidFill>
                <a:effectLst/>
                <a:latin typeface="Helvetica Neue"/>
              </a:rPr>
              <a:t> / Bibliothèque et Archives Canada / e002344234</a:t>
            </a:r>
            <a:endParaRPr lang="en-CA" sz="800" dirty="0">
              <a:latin typeface="Century Gothic" panose="020B0502020202020204" pitchFamily="34" charset="0"/>
            </a:endParaRPr>
          </a:p>
        </p:txBody>
      </p:sp>
      <p:sp>
        <p:nvSpPr>
          <p:cNvPr id="16" name="TextBox 15">
            <a:extLst>
              <a:ext uri="{FF2B5EF4-FFF2-40B4-BE49-F238E27FC236}">
                <a16:creationId xmlns:a16="http://schemas.microsoft.com/office/drawing/2014/main" id="{6A699204-4D4D-4086-9F5E-8E9D7924FC75}"/>
              </a:ext>
            </a:extLst>
          </p:cNvPr>
          <p:cNvSpPr txBox="1"/>
          <p:nvPr/>
        </p:nvSpPr>
        <p:spPr>
          <a:xfrm>
            <a:off x="473060" y="5627147"/>
            <a:ext cx="9481909" cy="276999"/>
          </a:xfrm>
          <a:prstGeom prst="rect">
            <a:avLst/>
          </a:prstGeom>
          <a:noFill/>
        </p:spPr>
        <p:txBody>
          <a:bodyPr wrap="square">
            <a:spAutoFit/>
          </a:bodyPr>
          <a:lstStyle/>
          <a:p>
            <a:r>
              <a:rPr lang="fr-CA" sz="1200" b="1" dirty="0">
                <a:solidFill>
                  <a:srgbClr val="974B82"/>
                </a:solidFill>
                <a:highlight>
                  <a:srgbClr val="FFFFFF"/>
                </a:highlight>
                <a:latin typeface="Century Gothic" panose="020B0502020202020204" pitchFamily="34" charset="0"/>
                <a:cs typeface="Arial" panose="020B0604020202020204" pitchFamily="34" charset="0"/>
              </a:rPr>
              <a:t>Nous vous encourageons à visiter les collections sur le site de </a:t>
            </a:r>
            <a:r>
              <a:rPr lang="fr-CA" sz="1200" b="1" dirty="0">
                <a:solidFill>
                  <a:srgbClr val="974B82"/>
                </a:solidFill>
                <a:highlight>
                  <a:srgbClr val="FFFFFF"/>
                </a:highlight>
                <a:latin typeface="Century Gothic" panose="020B0502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Bibliothèque et archives Canada</a:t>
            </a:r>
            <a:r>
              <a:rPr lang="fr-CA" sz="1200" b="1" dirty="0">
                <a:solidFill>
                  <a:srgbClr val="974B82"/>
                </a:solidFill>
                <a:highlight>
                  <a:srgbClr val="FFFFFF"/>
                </a:highlight>
                <a:latin typeface="Century Gothic" panose="020B0502020202020204" pitchFamily="34" charset="0"/>
                <a:cs typeface="Arial" panose="020B0604020202020204" pitchFamily="34" charset="0"/>
              </a:rPr>
              <a:t>.   </a:t>
            </a:r>
            <a:endParaRPr lang="en-CA" sz="1200" b="1" dirty="0">
              <a:solidFill>
                <a:srgbClr val="974B82"/>
              </a:solidFill>
              <a:latin typeface="Century Gothic" panose="020B0502020202020204" pitchFamily="34" charset="0"/>
            </a:endParaRPr>
          </a:p>
        </p:txBody>
      </p:sp>
      <p:sp>
        <p:nvSpPr>
          <p:cNvPr id="17" name="TextBox 16">
            <a:extLst>
              <a:ext uri="{FF2B5EF4-FFF2-40B4-BE49-F238E27FC236}">
                <a16:creationId xmlns:a16="http://schemas.microsoft.com/office/drawing/2014/main" id="{2E63E3FD-A556-4691-9DEE-6B9FD6D12BFA}"/>
              </a:ext>
            </a:extLst>
          </p:cNvPr>
          <p:cNvSpPr txBox="1"/>
          <p:nvPr/>
        </p:nvSpPr>
        <p:spPr>
          <a:xfrm>
            <a:off x="4601107" y="4540531"/>
            <a:ext cx="4069834" cy="954107"/>
          </a:xfrm>
          <a:prstGeom prst="rect">
            <a:avLst/>
          </a:prstGeom>
          <a:noFill/>
        </p:spPr>
        <p:txBody>
          <a:bodyPr wrap="square">
            <a:spAutoFit/>
          </a:bodyPr>
          <a:lstStyle/>
          <a:p>
            <a:pPr algn="l"/>
            <a:r>
              <a:rPr lang="fr-FR" sz="1400" i="0" dirty="0">
                <a:solidFill>
                  <a:srgbClr val="E42D4E"/>
                </a:solidFill>
                <a:effectLst/>
                <a:latin typeface="Century Gothic" panose="020B0502020202020204" pitchFamily="34" charset="0"/>
              </a:rPr>
              <a:t>Maryann </a:t>
            </a:r>
            <a:r>
              <a:rPr lang="fr-FR" sz="1400" i="0" dirty="0" err="1">
                <a:solidFill>
                  <a:srgbClr val="E42D4E"/>
                </a:solidFill>
                <a:effectLst/>
                <a:latin typeface="Century Gothic" panose="020B0502020202020204" pitchFamily="34" charset="0"/>
              </a:rPr>
              <a:t>Tattuinee</a:t>
            </a:r>
            <a:r>
              <a:rPr lang="fr-FR" sz="1400" i="0" dirty="0">
                <a:solidFill>
                  <a:srgbClr val="E42D4E"/>
                </a:solidFill>
                <a:effectLst/>
                <a:latin typeface="Century Gothic" panose="020B0502020202020204" pitchFamily="34" charset="0"/>
              </a:rPr>
              <a:t>. Cette photographie a probablement été prise à Coral Harbour, à l'Île Southampton. Maintenant, Madame </a:t>
            </a:r>
            <a:r>
              <a:rPr lang="fr-FR" sz="1400" i="0" dirty="0" err="1">
                <a:solidFill>
                  <a:srgbClr val="E42D4E"/>
                </a:solidFill>
                <a:effectLst/>
                <a:latin typeface="Century Gothic" panose="020B0502020202020204" pitchFamily="34" charset="0"/>
              </a:rPr>
              <a:t>Tattiunee</a:t>
            </a:r>
            <a:r>
              <a:rPr lang="fr-FR" sz="1400" i="0" dirty="0">
                <a:solidFill>
                  <a:srgbClr val="E42D4E"/>
                </a:solidFill>
                <a:effectLst/>
                <a:latin typeface="Century Gothic" panose="020B0502020202020204" pitchFamily="34" charset="0"/>
              </a:rPr>
              <a:t> réside à Rankin </a:t>
            </a:r>
            <a:r>
              <a:rPr lang="fr-FR" sz="1400" i="0" dirty="0" err="1">
                <a:solidFill>
                  <a:srgbClr val="E42D4E"/>
                </a:solidFill>
                <a:effectLst/>
                <a:latin typeface="Century Gothic" panose="020B0502020202020204" pitchFamily="34" charset="0"/>
              </a:rPr>
              <a:t>Inlet</a:t>
            </a:r>
            <a:r>
              <a:rPr lang="fr-FR" sz="1400" i="0" dirty="0">
                <a:solidFill>
                  <a:srgbClr val="E42D4E"/>
                </a:solidFill>
                <a:effectLst/>
                <a:latin typeface="Century Gothic" panose="020B0502020202020204" pitchFamily="34" charset="0"/>
              </a:rPr>
              <a:t>. ca. 1945-1946</a:t>
            </a:r>
          </a:p>
        </p:txBody>
      </p:sp>
      <p:pic>
        <p:nvPicPr>
          <p:cNvPr id="6" name="Picture 5">
            <a:extLst>
              <a:ext uri="{FF2B5EF4-FFF2-40B4-BE49-F238E27FC236}">
                <a16:creationId xmlns:a16="http://schemas.microsoft.com/office/drawing/2014/main" id="{06BCC315-BAC8-49E9-8B87-003A4FC72FD8}"/>
              </a:ext>
            </a:extLst>
          </p:cNvPr>
          <p:cNvPicPr>
            <a:picLocks noChangeAspect="1"/>
          </p:cNvPicPr>
          <p:nvPr/>
        </p:nvPicPr>
        <p:blipFill rotWithShape="1">
          <a:blip r:embed="rId4">
            <a:extLst>
              <a:ext uri="{28A0092B-C50C-407E-A947-70E740481C1C}">
                <a14:useLocalDpi xmlns:a14="http://schemas.microsoft.com/office/drawing/2010/main" val="0"/>
              </a:ext>
            </a:extLst>
          </a:blip>
          <a:srcRect l="10973"/>
          <a:stretch/>
        </p:blipFill>
        <p:spPr>
          <a:xfrm>
            <a:off x="4649623" y="1219157"/>
            <a:ext cx="4069834" cy="2839135"/>
          </a:xfrm>
          <a:prstGeom prst="rect">
            <a:avLst/>
          </a:prstGeom>
        </p:spPr>
      </p:pic>
      <p:sp>
        <p:nvSpPr>
          <p:cNvPr id="14" name="Chevron 13">
            <a:extLst>
              <a:ext uri="{FF2B5EF4-FFF2-40B4-BE49-F238E27FC236}">
                <a16:creationId xmlns:a16="http://schemas.microsoft.com/office/drawing/2014/main" id="{65DF3E90-4923-F34D-BAB3-BC2372C8E2B6}"/>
              </a:ext>
            </a:extLst>
          </p:cNvPr>
          <p:cNvSpPr/>
          <p:nvPr/>
        </p:nvSpPr>
        <p:spPr>
          <a:xfrm>
            <a:off x="4157502" y="456721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551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7D57C-0A6B-BA4D-8A1F-2B4DB9C7102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6BF6574-11AC-074C-A990-E4484AAADC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7" name="Straight Connector 6">
            <a:extLst>
              <a:ext uri="{FF2B5EF4-FFF2-40B4-BE49-F238E27FC236}">
                <a16:creationId xmlns:a16="http://schemas.microsoft.com/office/drawing/2014/main" id="{63558238-D5AF-0247-BDA0-8F3CF17EEDB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Google Shape;70;p14">
            <a:extLst>
              <a:ext uri="{FF2B5EF4-FFF2-40B4-BE49-F238E27FC236}">
                <a16:creationId xmlns:a16="http://schemas.microsoft.com/office/drawing/2014/main" id="{CC60C5B9-57E8-8D42-803F-774BC054C47E}"/>
              </a:ext>
            </a:extLst>
          </p:cNvPr>
          <p:cNvSpPr txBox="1">
            <a:spLocks/>
          </p:cNvSpPr>
          <p:nvPr/>
        </p:nvSpPr>
        <p:spPr>
          <a:xfrm>
            <a:off x="375862" y="1289094"/>
            <a:ext cx="3086529" cy="146431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sz="1400" dirty="0">
                <a:solidFill>
                  <a:srgbClr val="974B82"/>
                </a:solidFill>
                <a:highlight>
                  <a:srgbClr val="FFFFFF"/>
                </a:highlight>
                <a:ea typeface="Calibri" panose="020F0502020204030204" pitchFamily="34" charset="0"/>
                <a:cs typeface="Times New Roman" panose="02020603050405020304" pitchFamily="18" charset="0"/>
              </a:rPr>
              <a:t>Je suis une chouette, et je suis une chouette heureuse. J'aime rendre les gens heureux et tout ce qui est heureux.</a:t>
            </a:r>
          </a:p>
          <a:p>
            <a:pPr marL="0" indent="0">
              <a:lnSpc>
                <a:spcPct val="107000"/>
              </a:lnSpc>
              <a:spcAft>
                <a:spcPts val="800"/>
              </a:spcAft>
              <a:buNone/>
            </a:pPr>
            <a:r>
              <a:rPr lang="fr-FR" sz="1400" dirty="0">
                <a:solidFill>
                  <a:srgbClr val="974B82"/>
                </a:solidFill>
                <a:highlight>
                  <a:srgbClr val="FFFFFF"/>
                </a:highlight>
                <a:ea typeface="Calibri" panose="020F0502020204030204" pitchFamily="34" charset="0"/>
                <a:cs typeface="Times New Roman" panose="02020603050405020304" pitchFamily="18" charset="0"/>
              </a:rPr>
              <a:t>Je suis la lumière du bonheur et je suis une chouette qui danse".</a:t>
            </a:r>
          </a:p>
          <a:p>
            <a:pPr marL="0" indent="0">
              <a:lnSpc>
                <a:spcPct val="107000"/>
              </a:lnSpc>
              <a:spcAft>
                <a:spcPts val="800"/>
              </a:spcAft>
              <a:buNone/>
            </a:pPr>
            <a:r>
              <a:rPr lang="fr-FR" sz="1400" b="1" dirty="0">
                <a:solidFill>
                  <a:srgbClr val="974B82"/>
                </a:solidFill>
                <a:highlight>
                  <a:srgbClr val="FFFFFF"/>
                </a:highlight>
                <a:ea typeface="Calibri" panose="020F0502020204030204" pitchFamily="34" charset="0"/>
                <a:cs typeface="Times New Roman" panose="02020603050405020304" pitchFamily="18" charset="0"/>
              </a:rPr>
              <a:t>- </a:t>
            </a:r>
            <a:r>
              <a:rPr lang="fr-FR" sz="1400" b="1" dirty="0" err="1">
                <a:solidFill>
                  <a:srgbClr val="974B82"/>
                </a:solidFill>
                <a:highlight>
                  <a:srgbClr val="FFFFFF"/>
                </a:highlight>
                <a:ea typeface="Calibri" panose="020F0502020204030204" pitchFamily="34" charset="0"/>
                <a:cs typeface="Times New Roman" panose="02020603050405020304" pitchFamily="18" charset="0"/>
              </a:rPr>
              <a:t>Kenojuak</a:t>
            </a:r>
            <a:r>
              <a:rPr lang="fr-FR" sz="1400" b="1" dirty="0">
                <a:solidFill>
                  <a:srgbClr val="974B82"/>
                </a:solidFill>
                <a:highlight>
                  <a:srgbClr val="FFFFFF"/>
                </a:highlight>
                <a:ea typeface="Calibri" panose="020F0502020204030204" pitchFamily="34" charset="0"/>
                <a:cs typeface="Times New Roman" panose="02020603050405020304" pitchFamily="18" charset="0"/>
              </a:rPr>
              <a:t> </a:t>
            </a:r>
            <a:r>
              <a:rPr lang="fr-FR" sz="1400" b="1" dirty="0" err="1">
                <a:solidFill>
                  <a:srgbClr val="974B82"/>
                </a:solidFill>
                <a:highlight>
                  <a:srgbClr val="FFFFFF"/>
                </a:highlight>
                <a:ea typeface="Calibri" panose="020F0502020204030204" pitchFamily="34" charset="0"/>
                <a:cs typeface="Times New Roman" panose="02020603050405020304" pitchFamily="18" charset="0"/>
              </a:rPr>
              <a:t>Ashevak</a:t>
            </a:r>
            <a:endParaRPr lang="fr-CA" sz="1400" b="1" dirty="0">
              <a:solidFill>
                <a:srgbClr val="974B82"/>
              </a:solidFill>
              <a:highlight>
                <a:srgbClr val="FFFFFF"/>
              </a:highlight>
              <a:ea typeface="Calibri" panose="020F0502020204030204" pitchFamily="34" charset="0"/>
              <a:cs typeface="Times New Roman" panose="02020603050405020304" pitchFamily="18" charset="0"/>
            </a:endParaRPr>
          </a:p>
          <a:p>
            <a:pPr marL="0" indent="0">
              <a:buNone/>
            </a:pPr>
            <a:endParaRPr lang="fr-CA" sz="1400" dirty="0">
              <a:solidFill>
                <a:srgbClr val="974B82"/>
              </a:solidFill>
              <a:highlight>
                <a:srgbClr val="FFFFFF"/>
              </a:highlight>
              <a:cs typeface="Times New Roman" panose="02020603050405020304" pitchFamily="18" charset="0"/>
            </a:endParaRPr>
          </a:p>
          <a:p>
            <a:pPr marL="0" indent="0">
              <a:lnSpc>
                <a:spcPct val="100000"/>
              </a:lnSpc>
              <a:spcBef>
                <a:spcPts val="0"/>
              </a:spcBef>
              <a:buNone/>
            </a:pPr>
            <a:r>
              <a:rPr lang="fr-CA" sz="1400" dirty="0">
                <a:solidFill>
                  <a:srgbClr val="974B82"/>
                </a:solidFill>
                <a:highlight>
                  <a:srgbClr val="FFFFFF"/>
                </a:highlight>
                <a:ea typeface="Calibri" panose="020F0502020204030204" pitchFamily="34" charset="0"/>
                <a:cs typeface="Times New Roman" panose="02020603050405020304" pitchFamily="18" charset="0"/>
              </a:rPr>
              <a:t>Cette philosophie est évidente dans toutes les œuvres de </a:t>
            </a:r>
            <a:r>
              <a:rPr lang="fr-CA" sz="1400" dirty="0" err="1">
                <a:solidFill>
                  <a:srgbClr val="974B82"/>
                </a:solidFill>
                <a:highlight>
                  <a:srgbClr val="FFFFFF"/>
                </a:highlight>
                <a:ea typeface="Calibri" panose="020F0502020204030204" pitchFamily="34" charset="0"/>
                <a:cs typeface="Times New Roman" panose="02020603050405020304" pitchFamily="18" charset="0"/>
              </a:rPr>
              <a:t>Kenojuak</a:t>
            </a:r>
            <a:r>
              <a:rPr lang="fr-CA" sz="1400" dirty="0">
                <a:solidFill>
                  <a:srgbClr val="974B82"/>
                </a:solidFill>
                <a:highlight>
                  <a:srgbClr val="FFFFFF"/>
                </a:highlight>
                <a:ea typeface="Calibri" panose="020F0502020204030204" pitchFamily="34" charset="0"/>
                <a:cs typeface="Times New Roman" panose="02020603050405020304" pitchFamily="18" charset="0"/>
              </a:rPr>
              <a:t>.</a:t>
            </a:r>
            <a:endParaRPr lang="en-CA" sz="1400" dirty="0">
              <a:solidFill>
                <a:srgbClr val="974B82"/>
              </a:solidFill>
              <a:highlight>
                <a:srgbClr val="FFFFFF"/>
              </a:highlight>
            </a:endParaRPr>
          </a:p>
        </p:txBody>
      </p:sp>
      <p:sp>
        <p:nvSpPr>
          <p:cNvPr id="13" name="object 3">
            <a:extLst>
              <a:ext uri="{FF2B5EF4-FFF2-40B4-BE49-F238E27FC236}">
                <a16:creationId xmlns:a16="http://schemas.microsoft.com/office/drawing/2014/main" id="{61B0401C-7480-1242-BB1A-AC3ECF208040}"/>
              </a:ext>
            </a:extLst>
          </p:cNvPr>
          <p:cNvSpPr txBox="1">
            <a:spLocks/>
          </p:cNvSpPr>
          <p:nvPr/>
        </p:nvSpPr>
        <p:spPr>
          <a:xfrm>
            <a:off x="1372852" y="170332"/>
            <a:ext cx="7346605" cy="752129"/>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2400" spc="-5" dirty="0">
                <a:latin typeface="Century Gothic" panose="020B0502020202020204" pitchFamily="34" charset="0"/>
              </a:rPr>
              <a:t>La vie et l’art de </a:t>
            </a:r>
            <a:r>
              <a:rPr lang="fr-CA" sz="2400" spc="-5" dirty="0" err="1">
                <a:latin typeface="Century Gothic" panose="020B0502020202020204" pitchFamily="34" charset="0"/>
              </a:rPr>
              <a:t>Kenojuak</a:t>
            </a:r>
            <a:r>
              <a:rPr lang="fr-CA" sz="2400" spc="-5" dirty="0">
                <a:latin typeface="Century Gothic" panose="020B0502020202020204" pitchFamily="34" charset="0"/>
              </a:rPr>
              <a:t> </a:t>
            </a:r>
            <a:r>
              <a:rPr lang="fr-CA" sz="2400" spc="-5" dirty="0" err="1">
                <a:latin typeface="Century Gothic" panose="020B0502020202020204" pitchFamily="34" charset="0"/>
              </a:rPr>
              <a:t>Ashevak</a:t>
            </a:r>
            <a:br>
              <a:rPr lang="fr-CA" sz="2400" spc="-5" dirty="0">
                <a:latin typeface="Century Gothic" panose="020B0502020202020204" pitchFamily="34" charset="0"/>
              </a:rPr>
            </a:br>
            <a:r>
              <a:rPr lang="iu-Cans-CA" sz="2400" kern="0" dirty="0"/>
              <a:t>ᕿᓐᓄᐊᔪᐊᖅ ᐋᓯᕙᒃ (1927-2013)</a:t>
            </a:r>
            <a:endParaRPr lang="fr-CA" sz="2400" dirty="0">
              <a:latin typeface="Century Gothic" panose="020B0502020202020204" pitchFamily="34" charset="0"/>
            </a:endParaRPr>
          </a:p>
        </p:txBody>
      </p:sp>
      <p:pic>
        <p:nvPicPr>
          <p:cNvPr id="3" name="Picture 2">
            <a:extLst>
              <a:ext uri="{FF2B5EF4-FFF2-40B4-BE49-F238E27FC236}">
                <a16:creationId xmlns:a16="http://schemas.microsoft.com/office/drawing/2014/main" id="{D28E9924-2D79-4283-B431-8D535759C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787" y="1546759"/>
            <a:ext cx="4845562" cy="3662239"/>
          </a:xfrm>
          <a:prstGeom prst="rect">
            <a:avLst/>
          </a:prstGeom>
        </p:spPr>
      </p:pic>
      <p:sp>
        <p:nvSpPr>
          <p:cNvPr id="10" name="ZoneTexte 12">
            <a:extLst>
              <a:ext uri="{FF2B5EF4-FFF2-40B4-BE49-F238E27FC236}">
                <a16:creationId xmlns:a16="http://schemas.microsoft.com/office/drawing/2014/main" id="{F1326BCA-A6CC-46CA-9640-B739146BE243}"/>
              </a:ext>
            </a:extLst>
          </p:cNvPr>
          <p:cNvSpPr txBox="1"/>
          <p:nvPr/>
        </p:nvSpPr>
        <p:spPr>
          <a:xfrm>
            <a:off x="3789480" y="5299661"/>
            <a:ext cx="3753248" cy="646331"/>
          </a:xfrm>
          <a:prstGeom prst="rect">
            <a:avLst/>
          </a:prstGeom>
          <a:noFill/>
        </p:spPr>
        <p:txBody>
          <a:bodyPr wrap="square" rtlCol="0">
            <a:spAutoFit/>
          </a:bodyPr>
          <a:lstStyle/>
          <a:p>
            <a:r>
              <a:rPr lang="fr-FR" sz="1200" dirty="0">
                <a:latin typeface="Century Gothic" panose="020B0502020202020204" pitchFamily="34" charset="0"/>
              </a:rPr>
              <a:t>Entre amis, 2010, encre et crayon de couleur</a:t>
            </a:r>
          </a:p>
          <a:p>
            <a:endParaRPr lang="fr-FR" sz="1200" dirty="0">
              <a:latin typeface="Century Gothic" panose="020B0502020202020204" pitchFamily="34" charset="0"/>
            </a:endParaRPr>
          </a:p>
          <a:p>
            <a:endParaRPr lang="fr-CA" sz="1200" dirty="0">
              <a:latin typeface="Century Gothic" panose="020B0502020202020204" pitchFamily="34" charset="0"/>
            </a:endParaRPr>
          </a:p>
        </p:txBody>
      </p:sp>
    </p:spTree>
    <p:extLst>
      <p:ext uri="{BB962C8B-B14F-4D97-AF65-F5344CB8AC3E}">
        <p14:creationId xmlns:p14="http://schemas.microsoft.com/office/powerpoint/2010/main" val="26941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6B5C7-1BD6-2540-A63E-5E07ACB2A2D9}"/>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7C1C57-ED40-C945-8FD3-6AD22CAE03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1093DE6-8C15-DE42-80A7-D5ED350C7523}"/>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74EA38B0-50AD-F141-8F86-DA208835587E}"/>
              </a:ext>
            </a:extLst>
          </p:cNvPr>
          <p:cNvSpPr txBox="1">
            <a:spLocks/>
          </p:cNvSpPr>
          <p:nvPr/>
        </p:nvSpPr>
        <p:spPr>
          <a:xfrm>
            <a:off x="375861" y="1204060"/>
            <a:ext cx="3434718" cy="173322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err="1">
                <a:solidFill>
                  <a:srgbClr val="974B82"/>
                </a:solidFill>
                <a:highlight>
                  <a:srgbClr val="FFFFFF"/>
                </a:highlight>
              </a:rPr>
              <a:t>Kenojuak</a:t>
            </a:r>
            <a:r>
              <a:rPr lang="fr-FR" sz="1400" kern="0" dirty="0">
                <a:solidFill>
                  <a:srgbClr val="974B82"/>
                </a:solidFill>
                <a:highlight>
                  <a:srgbClr val="FFFFFF"/>
                </a:highlight>
              </a:rPr>
              <a:t> (prononcé </a:t>
            </a:r>
            <a:r>
              <a:rPr lang="en-CA" sz="1400" kern="0" dirty="0" err="1">
                <a:solidFill>
                  <a:srgbClr val="974B82"/>
                </a:solidFill>
                <a:highlight>
                  <a:srgbClr val="FFFFFF"/>
                </a:highlight>
              </a:rPr>
              <a:t>Qinnuajuaq</a:t>
            </a:r>
            <a:r>
              <a:rPr lang="en-CA" sz="1400" kern="0" dirty="0">
                <a:solidFill>
                  <a:srgbClr val="974B82"/>
                </a:solidFill>
                <a:highlight>
                  <a:srgbClr val="FFFFFF"/>
                </a:highlight>
              </a:rPr>
              <a:t>) </a:t>
            </a:r>
            <a:r>
              <a:rPr lang="fr-FR" sz="1400" kern="0" dirty="0">
                <a:solidFill>
                  <a:srgbClr val="974B82"/>
                </a:solidFill>
                <a:highlight>
                  <a:srgbClr val="FFFFFF"/>
                </a:highlight>
              </a:rPr>
              <a:t>naît le 3 octobre 1927, à </a:t>
            </a:r>
            <a:r>
              <a:rPr lang="fr-FR" sz="1400" kern="0" dirty="0" err="1">
                <a:solidFill>
                  <a:srgbClr val="974B82"/>
                </a:solidFill>
                <a:highlight>
                  <a:srgbClr val="FFFFFF"/>
                </a:highlight>
              </a:rPr>
              <a:t>Ikirasuk</a:t>
            </a:r>
            <a:r>
              <a:rPr lang="fr-FR" sz="1400" kern="0" dirty="0">
                <a:solidFill>
                  <a:srgbClr val="974B82"/>
                </a:solidFill>
                <a:highlight>
                  <a:srgbClr val="FFFFFF"/>
                </a:highlight>
              </a:rPr>
              <a:t> (</a:t>
            </a:r>
            <a:r>
              <a:rPr lang="fr-FR" sz="1400" kern="0" dirty="0" err="1">
                <a:solidFill>
                  <a:srgbClr val="974B82"/>
                </a:solidFill>
                <a:highlight>
                  <a:srgbClr val="FFFFFF"/>
                </a:highlight>
              </a:rPr>
              <a:t>Ikirisak</a:t>
            </a:r>
            <a:r>
              <a:rPr lang="fr-FR" sz="1400" kern="0" dirty="0">
                <a:solidFill>
                  <a:srgbClr val="974B82"/>
                </a:solidFill>
                <a:highlight>
                  <a:srgbClr val="FFFFFF"/>
                </a:highlight>
              </a:rPr>
              <a:t>), un campement inuit sur la côte sud de l'île de Baffin. Elle nait dans une maison traditionnelle. Son père, Ushuakjuk est chasseur, commerçant de fourrures et shaman respecté. Sa mère, </a:t>
            </a:r>
            <a:r>
              <a:rPr lang="fr-FR" sz="1400" kern="0" dirty="0" err="1">
                <a:solidFill>
                  <a:srgbClr val="974B82"/>
                </a:solidFill>
                <a:highlight>
                  <a:srgbClr val="FFFFFF"/>
                </a:highlight>
              </a:rPr>
              <a:t>Silaqqi</a:t>
            </a:r>
            <a:r>
              <a:rPr lang="fr-FR" sz="1400" kern="0" dirty="0">
                <a:solidFill>
                  <a:srgbClr val="974B82"/>
                </a:solidFill>
                <a:highlight>
                  <a:srgbClr val="FFFFFF"/>
                </a:highlight>
              </a:rPr>
              <a:t>, s’occupe de préparer les peaux et les fourrures pour la famille et pour le commerce de fourrures. </a:t>
            </a:r>
          </a:p>
        </p:txBody>
      </p:sp>
      <p:sp>
        <p:nvSpPr>
          <p:cNvPr id="9" name="object 3">
            <a:extLst>
              <a:ext uri="{FF2B5EF4-FFF2-40B4-BE49-F238E27FC236}">
                <a16:creationId xmlns:a16="http://schemas.microsoft.com/office/drawing/2014/main" id="{5F013541-22A7-3648-990E-49936A38127E}"/>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Naissance</a:t>
            </a:r>
          </a:p>
        </p:txBody>
      </p:sp>
      <p:pic>
        <p:nvPicPr>
          <p:cNvPr id="10" name="Picture 9">
            <a:extLst>
              <a:ext uri="{FF2B5EF4-FFF2-40B4-BE49-F238E27FC236}">
                <a16:creationId xmlns:a16="http://schemas.microsoft.com/office/drawing/2014/main" id="{F02A492B-49BA-674C-AD4E-7EA4AE237922}"/>
              </a:ext>
            </a:extLst>
          </p:cNvPr>
          <p:cNvPicPr>
            <a:picLocks noChangeAspect="1"/>
          </p:cNvPicPr>
          <p:nvPr/>
        </p:nvPicPr>
        <p:blipFill rotWithShape="1">
          <a:blip r:embed="rId3">
            <a:extLst>
              <a:ext uri="{28A0092B-C50C-407E-A947-70E740481C1C}">
                <a14:useLocalDpi xmlns:a14="http://schemas.microsoft.com/office/drawing/2010/main" val="0"/>
              </a:ext>
            </a:extLst>
          </a:blip>
          <a:srcRect l="15755"/>
          <a:stretch/>
        </p:blipFill>
        <p:spPr>
          <a:xfrm>
            <a:off x="3873754" y="1323013"/>
            <a:ext cx="4845703" cy="4336642"/>
          </a:xfrm>
          <a:prstGeom prst="rect">
            <a:avLst/>
          </a:prstGeom>
        </p:spPr>
      </p:pic>
      <p:sp>
        <p:nvSpPr>
          <p:cNvPr id="11" name="Google Shape;70;p14">
            <a:extLst>
              <a:ext uri="{FF2B5EF4-FFF2-40B4-BE49-F238E27FC236}">
                <a16:creationId xmlns:a16="http://schemas.microsoft.com/office/drawing/2014/main" id="{CB70B21D-94DD-C345-A47D-DAD1A0E1378A}"/>
              </a:ext>
            </a:extLst>
          </p:cNvPr>
          <p:cNvSpPr txBox="1">
            <a:spLocks/>
          </p:cNvSpPr>
          <p:nvPr/>
        </p:nvSpPr>
        <p:spPr>
          <a:xfrm>
            <a:off x="375860" y="3756653"/>
            <a:ext cx="2696113" cy="173318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D4E"/>
                </a:solidFill>
                <a:highlight>
                  <a:srgbClr val="FFFFFF"/>
                </a:highlight>
              </a:rPr>
              <a:t>Cette photo présente une famille Inuit sur l’Ile de Baffin en 1927. Remarque le bébé dans l’</a:t>
            </a:r>
            <a:r>
              <a:rPr lang="fr-CA" sz="1400" i="1" dirty="0" err="1">
                <a:solidFill>
                  <a:srgbClr val="E42D4E"/>
                </a:solidFill>
                <a:highlight>
                  <a:srgbClr val="FFFFFF"/>
                </a:highlight>
              </a:rPr>
              <a:t>amauti</a:t>
            </a:r>
            <a:r>
              <a:rPr lang="fr-CA" sz="1400" i="1" dirty="0">
                <a:solidFill>
                  <a:srgbClr val="E42D4E"/>
                </a:solidFill>
                <a:highlight>
                  <a:srgbClr val="FFFFFF"/>
                </a:highlight>
              </a:rPr>
              <a:t> </a:t>
            </a:r>
            <a:r>
              <a:rPr lang="fr-CA" sz="1400" dirty="0">
                <a:solidFill>
                  <a:srgbClr val="E42D4E"/>
                </a:solidFill>
                <a:highlight>
                  <a:srgbClr val="FFFFFF"/>
                </a:highlight>
              </a:rPr>
              <a:t>de la mère. C’est comme ceci que </a:t>
            </a:r>
            <a:r>
              <a:rPr lang="fr-CA" sz="1400" dirty="0" err="1">
                <a:solidFill>
                  <a:srgbClr val="E42D4E"/>
                </a:solidFill>
                <a:highlight>
                  <a:srgbClr val="FFFFFF"/>
                </a:highlight>
              </a:rPr>
              <a:t>Silaqqi</a:t>
            </a:r>
            <a:r>
              <a:rPr lang="fr-CA" sz="1400" dirty="0">
                <a:solidFill>
                  <a:srgbClr val="E42D4E"/>
                </a:solidFill>
                <a:highlight>
                  <a:srgbClr val="FFFFFF"/>
                </a:highlight>
              </a:rPr>
              <a:t> aurait porté </a:t>
            </a:r>
            <a:r>
              <a:rPr lang="fr-CA" sz="1400" dirty="0" err="1">
                <a:solidFill>
                  <a:srgbClr val="E42D4E"/>
                </a:solidFill>
                <a:highlight>
                  <a:srgbClr val="FFFFFF"/>
                </a:highlight>
              </a:rPr>
              <a:t>Kenojuak</a:t>
            </a:r>
            <a:r>
              <a:rPr lang="fr-CA" sz="1400" dirty="0">
                <a:solidFill>
                  <a:srgbClr val="E42D4E"/>
                </a:solidFill>
                <a:highlight>
                  <a:srgbClr val="FFFFFF"/>
                </a:highlight>
              </a:rPr>
              <a:t> pendant les deux premières années de sa vie.</a:t>
            </a:r>
            <a:endParaRPr lang="en-CA" sz="1400" dirty="0">
              <a:solidFill>
                <a:srgbClr val="E42D4E"/>
              </a:solidFill>
              <a:highlight>
                <a:srgbClr val="FFFFFF"/>
              </a:highlight>
            </a:endParaRPr>
          </a:p>
        </p:txBody>
      </p:sp>
      <p:sp>
        <p:nvSpPr>
          <p:cNvPr id="12" name="Chevron 11">
            <a:extLst>
              <a:ext uri="{FF2B5EF4-FFF2-40B4-BE49-F238E27FC236}">
                <a16:creationId xmlns:a16="http://schemas.microsoft.com/office/drawing/2014/main" id="{6272EF6B-19DC-3947-A541-9B0AFAD33740}"/>
              </a:ext>
            </a:extLst>
          </p:cNvPr>
          <p:cNvSpPr/>
          <p:nvPr/>
        </p:nvSpPr>
        <p:spPr>
          <a:xfrm>
            <a:off x="3271271" y="4016730"/>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137929D3-EF33-49A8-8CE4-5D123B780D8F}"/>
              </a:ext>
            </a:extLst>
          </p:cNvPr>
          <p:cNvSpPr txBox="1"/>
          <p:nvPr/>
        </p:nvSpPr>
        <p:spPr>
          <a:xfrm>
            <a:off x="3810579" y="5631665"/>
            <a:ext cx="4972051" cy="646331"/>
          </a:xfrm>
          <a:prstGeom prst="rect">
            <a:avLst/>
          </a:prstGeom>
          <a:noFill/>
        </p:spPr>
        <p:txBody>
          <a:bodyPr wrap="square">
            <a:spAutoFit/>
          </a:bodyPr>
          <a:lstStyle/>
          <a:p>
            <a:r>
              <a:rPr lang="en-CA" b="0" i="0" dirty="0">
                <a:solidFill>
                  <a:srgbClr val="333333"/>
                </a:solidFill>
                <a:effectLst/>
                <a:latin typeface="Helvetica Neue"/>
              </a:rPr>
              <a:t> </a:t>
            </a:r>
            <a:r>
              <a:rPr lang="en-CA" sz="900" b="0" i="0" dirty="0">
                <a:solidFill>
                  <a:srgbClr val="333333"/>
                </a:solidFill>
                <a:effectLst/>
                <a:latin typeface="Helvetica Neue"/>
              </a:rPr>
              <a:t>Mention: L.D. Livingstone,</a:t>
            </a:r>
            <a:r>
              <a:rPr lang="fr-FR" sz="900" dirty="0">
                <a:latin typeface="Century Gothic" panose="020B0502020202020204" pitchFamily="34" charset="0"/>
              </a:rPr>
              <a:t> Mention : Bibliothèque et Archives Canada / e002342685</a:t>
            </a:r>
          </a:p>
          <a:p>
            <a:r>
              <a:rPr lang="en-CA" b="0" i="0" dirty="0">
                <a:solidFill>
                  <a:srgbClr val="333333"/>
                </a:solidFill>
                <a:effectLst/>
                <a:latin typeface="Helvetica Neue"/>
              </a:rPr>
              <a:t> </a:t>
            </a:r>
            <a:endParaRPr lang="en-CA" dirty="0"/>
          </a:p>
        </p:txBody>
      </p:sp>
    </p:spTree>
    <p:extLst>
      <p:ext uri="{BB962C8B-B14F-4D97-AF65-F5344CB8AC3E}">
        <p14:creationId xmlns:p14="http://schemas.microsoft.com/office/powerpoint/2010/main" val="334799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C528B1-4536-914C-82BE-958FA3C630D6}"/>
              </a:ext>
            </a:extLst>
          </p:cNvPr>
          <p:cNvPicPr>
            <a:picLocks noChangeAspect="1"/>
          </p:cNvPicPr>
          <p:nvPr/>
        </p:nvPicPr>
        <p:blipFill rotWithShape="1">
          <a:blip r:embed="rId2"/>
          <a:srcRect l="3749" t="20005" r="3327" b="4818"/>
          <a:stretch/>
        </p:blipFill>
        <p:spPr>
          <a:xfrm>
            <a:off x="4984855" y="1454824"/>
            <a:ext cx="3734602" cy="2435192"/>
          </a:xfrm>
          <a:prstGeom prst="rect">
            <a:avLst/>
          </a:prstGeom>
        </p:spPr>
      </p:pic>
      <p:sp>
        <p:nvSpPr>
          <p:cNvPr id="11" name="Rectangle 10">
            <a:extLst>
              <a:ext uri="{FF2B5EF4-FFF2-40B4-BE49-F238E27FC236}">
                <a16:creationId xmlns:a16="http://schemas.microsoft.com/office/drawing/2014/main" id="{F2300B22-0E55-AB44-B5BB-991CA5BF23B9}"/>
              </a:ext>
            </a:extLst>
          </p:cNvPr>
          <p:cNvSpPr/>
          <p:nvPr/>
        </p:nvSpPr>
        <p:spPr>
          <a:xfrm>
            <a:off x="4958773" y="3344801"/>
            <a:ext cx="2512194" cy="109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E41D407-148C-5D47-B0CF-8C0AC5557E36}"/>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B4FED03-856F-E74A-8CE6-355C208352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353B435B-A293-B841-B1D5-1169A6DC4010}"/>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48B56209-209E-724D-A1E1-A7B2B8CE845C}"/>
              </a:ext>
            </a:extLst>
          </p:cNvPr>
          <p:cNvSpPr txBox="1">
            <a:spLocks/>
          </p:cNvSpPr>
          <p:nvPr/>
        </p:nvSpPr>
        <p:spPr>
          <a:xfrm>
            <a:off x="375862" y="1204060"/>
            <a:ext cx="3446769" cy="4359337"/>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974B83"/>
                </a:solidFill>
                <a:highlight>
                  <a:srgbClr val="FFFFFF"/>
                </a:highlight>
              </a:rPr>
              <a:t>Ushuakjuk et </a:t>
            </a:r>
            <a:r>
              <a:rPr lang="fr-FR" sz="1400" dirty="0" err="1">
                <a:solidFill>
                  <a:srgbClr val="974B83"/>
                </a:solidFill>
                <a:highlight>
                  <a:srgbClr val="FFFFFF"/>
                </a:highlight>
              </a:rPr>
              <a:t>Silaqqi</a:t>
            </a:r>
            <a:r>
              <a:rPr lang="fr-FR" sz="1400" dirty="0">
                <a:solidFill>
                  <a:srgbClr val="974B83"/>
                </a:solidFill>
                <a:highlight>
                  <a:srgbClr val="FFFFFF"/>
                </a:highlight>
              </a:rPr>
              <a:t> nomment Kenojuak en honneur du père décédé de </a:t>
            </a:r>
            <a:r>
              <a:rPr lang="fr-FR" sz="1400" dirty="0" err="1">
                <a:solidFill>
                  <a:srgbClr val="974B83"/>
                </a:solidFill>
                <a:highlight>
                  <a:srgbClr val="FFFFFF"/>
                </a:highlight>
              </a:rPr>
              <a:t>Silaqqi</a:t>
            </a:r>
            <a:r>
              <a:rPr lang="fr-FR" sz="1400" dirty="0">
                <a:solidFill>
                  <a:srgbClr val="974B83"/>
                </a:solidFill>
                <a:highlight>
                  <a:srgbClr val="FFFFFF"/>
                </a:highlight>
              </a:rPr>
              <a:t>. </a:t>
            </a:r>
          </a:p>
          <a:p>
            <a:pPr marL="0" indent="0">
              <a:buNone/>
            </a:pPr>
            <a:r>
              <a:rPr lang="fr-FR" sz="1400" dirty="0">
                <a:solidFill>
                  <a:srgbClr val="974B83"/>
                </a:solidFill>
                <a:highlight>
                  <a:srgbClr val="FFFFFF"/>
                </a:highlight>
              </a:rPr>
              <a:t>Chez les Inuits, selon le système d’attribution de nom traditionnel, un nouveau né reçoit le nom d’une personne récemment décédée. </a:t>
            </a:r>
          </a:p>
          <a:p>
            <a:pPr marL="0" indent="0">
              <a:buNone/>
            </a:pPr>
            <a:r>
              <a:rPr lang="fr-FR" sz="1400" dirty="0">
                <a:solidFill>
                  <a:srgbClr val="974B83"/>
                </a:solidFill>
                <a:highlight>
                  <a:srgbClr val="FFFFFF"/>
                </a:highlight>
              </a:rPr>
              <a:t>Kenojuak passe ses premières années à vivre sur les terres en respectant le style de vie inuit traditionnel. </a:t>
            </a:r>
          </a:p>
          <a:p>
            <a:pPr marL="0" indent="0">
              <a:buNone/>
            </a:pPr>
            <a:r>
              <a:rPr lang="fr-FR" sz="1400" dirty="0">
                <a:solidFill>
                  <a:srgbClr val="974B83"/>
                </a:solidFill>
                <a:highlight>
                  <a:srgbClr val="FFFFFF"/>
                </a:highlight>
              </a:rPr>
              <a:t>Sa jeunesse est marquée par les déplacements d'un camp à l'autre sur la partie sud de l'île de Baffin et le Nunavik.</a:t>
            </a:r>
          </a:p>
        </p:txBody>
      </p:sp>
      <p:sp>
        <p:nvSpPr>
          <p:cNvPr id="8" name="object 3">
            <a:extLst>
              <a:ext uri="{FF2B5EF4-FFF2-40B4-BE49-F238E27FC236}">
                <a16:creationId xmlns:a16="http://schemas.microsoft.com/office/drawing/2014/main" id="{C5DBDECF-B262-334A-B026-AE486FAB9D76}"/>
              </a:ext>
            </a:extLst>
          </p:cNvPr>
          <p:cNvSpPr txBox="1">
            <a:spLocks/>
          </p:cNvSpPr>
          <p:nvPr/>
        </p:nvSpPr>
        <p:spPr>
          <a:xfrm>
            <a:off x="1372852" y="222197"/>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1600" spc="-5" dirty="0">
                <a:latin typeface="Century Gothic" panose="020B0502020202020204" pitchFamily="34" charset="0"/>
              </a:rPr>
            </a:br>
            <a:r>
              <a:rPr lang="fr-CA" sz="2400" kern="0" dirty="0">
                <a:latin typeface="Century Gothic" panose="020B0502020202020204" pitchFamily="34" charset="0"/>
              </a:rPr>
              <a:t>L’enfance</a:t>
            </a:r>
            <a:endParaRPr lang="fr-CA" sz="2400" dirty="0">
              <a:latin typeface="Century Gothic" panose="020B0502020202020204" pitchFamily="34" charset="0"/>
            </a:endParaRPr>
          </a:p>
        </p:txBody>
      </p:sp>
      <p:pic>
        <p:nvPicPr>
          <p:cNvPr id="9" name="Picture 8">
            <a:extLst>
              <a:ext uri="{FF2B5EF4-FFF2-40B4-BE49-F238E27FC236}">
                <a16:creationId xmlns:a16="http://schemas.microsoft.com/office/drawing/2014/main" id="{3BD76DA6-DDEA-4E4A-B9BB-C2A03696B7E2}"/>
              </a:ext>
            </a:extLst>
          </p:cNvPr>
          <p:cNvPicPr>
            <a:picLocks noChangeAspect="1"/>
          </p:cNvPicPr>
          <p:nvPr/>
        </p:nvPicPr>
        <p:blipFill rotWithShape="1">
          <a:blip r:embed="rId4"/>
          <a:srcRect t="15677" b="24450"/>
          <a:stretch/>
        </p:blipFill>
        <p:spPr>
          <a:xfrm>
            <a:off x="4310640" y="3446053"/>
            <a:ext cx="3054449" cy="1828792"/>
          </a:xfrm>
          <a:prstGeom prst="rect">
            <a:avLst/>
          </a:prstGeom>
        </p:spPr>
      </p:pic>
      <p:sp>
        <p:nvSpPr>
          <p:cNvPr id="12" name="TextBox 11">
            <a:extLst>
              <a:ext uri="{FF2B5EF4-FFF2-40B4-BE49-F238E27FC236}">
                <a16:creationId xmlns:a16="http://schemas.microsoft.com/office/drawing/2014/main" id="{5B8B0173-8D4E-4F74-9949-A5FD84AA296F}"/>
              </a:ext>
            </a:extLst>
          </p:cNvPr>
          <p:cNvSpPr txBox="1"/>
          <p:nvPr/>
        </p:nvSpPr>
        <p:spPr>
          <a:xfrm>
            <a:off x="4310640" y="5514402"/>
            <a:ext cx="4179377" cy="338554"/>
          </a:xfrm>
          <a:prstGeom prst="rect">
            <a:avLst/>
          </a:prstGeom>
          <a:noFill/>
        </p:spPr>
        <p:txBody>
          <a:bodyPr wrap="square">
            <a:spAutoFit/>
          </a:bodyPr>
          <a:lstStyle/>
          <a:p>
            <a:r>
              <a:rPr lang="fr-FR" sz="800" dirty="0">
                <a:latin typeface="Century Gothic" panose="020B0502020202020204" pitchFamily="34" charset="0"/>
              </a:rPr>
              <a:t>Mention : Bibliothèque et Archives Canada / e006609882</a:t>
            </a:r>
          </a:p>
          <a:p>
            <a:r>
              <a:rPr lang="fr-FR" sz="800" dirty="0">
                <a:latin typeface="Century Gothic" panose="020B0502020202020204" pitchFamily="34" charset="0"/>
              </a:rPr>
              <a:t>Mention : Bibliothèque et Archives Canada / e011303081-052_s1</a:t>
            </a:r>
          </a:p>
        </p:txBody>
      </p:sp>
      <p:sp>
        <p:nvSpPr>
          <p:cNvPr id="13" name="TextBox 12">
            <a:extLst>
              <a:ext uri="{FF2B5EF4-FFF2-40B4-BE49-F238E27FC236}">
                <a16:creationId xmlns:a16="http://schemas.microsoft.com/office/drawing/2014/main" id="{634B1F6B-ED1C-4907-B4EE-A5113F842F61}"/>
              </a:ext>
            </a:extLst>
          </p:cNvPr>
          <p:cNvSpPr txBox="1"/>
          <p:nvPr/>
        </p:nvSpPr>
        <p:spPr>
          <a:xfrm>
            <a:off x="375862" y="4692031"/>
            <a:ext cx="2911868" cy="1538883"/>
          </a:xfrm>
          <a:prstGeom prst="rect">
            <a:avLst/>
          </a:prstGeom>
          <a:noFill/>
        </p:spPr>
        <p:txBody>
          <a:bodyPr wrap="square">
            <a:spAutoFit/>
          </a:bodyPr>
          <a:lstStyle/>
          <a:p>
            <a:pPr>
              <a:spcAft>
                <a:spcPts val="600"/>
              </a:spcAft>
            </a:pPr>
            <a:r>
              <a:rPr lang="fr-FR" sz="1400" dirty="0">
                <a:solidFill>
                  <a:srgbClr val="E42D4E"/>
                </a:solidFill>
                <a:latin typeface="Century Gothic" panose="020B0502020202020204" pitchFamily="34" charset="0"/>
              </a:rPr>
              <a:t>Dans la première photo, nous voyons une maison de tourbe et de bois flotté. </a:t>
            </a:r>
          </a:p>
          <a:p>
            <a:pPr>
              <a:spcAft>
                <a:spcPts val="600"/>
              </a:spcAft>
            </a:pPr>
            <a:r>
              <a:rPr lang="fr-FR" sz="1400" dirty="0">
                <a:solidFill>
                  <a:srgbClr val="E42D4E"/>
                </a:solidFill>
                <a:latin typeface="Century Gothic" panose="020B0502020202020204" pitchFamily="34" charset="0"/>
              </a:rPr>
              <a:t>Dans la deuxième photo, nous voyons une maison de neige.</a:t>
            </a:r>
          </a:p>
          <a:p>
            <a:pPr>
              <a:spcAft>
                <a:spcPts val="600"/>
              </a:spcAft>
            </a:pPr>
            <a:endParaRPr lang="en-CA" sz="1400" dirty="0">
              <a:solidFill>
                <a:srgbClr val="C00000"/>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A9317DA0-2319-DA48-960C-E534972093CA}"/>
              </a:ext>
            </a:extLst>
          </p:cNvPr>
          <p:cNvGrpSpPr/>
          <p:nvPr/>
        </p:nvGrpSpPr>
        <p:grpSpPr>
          <a:xfrm>
            <a:off x="4284323" y="1381857"/>
            <a:ext cx="575353" cy="462337"/>
            <a:chOff x="-837345" y="2753474"/>
            <a:chExt cx="575353" cy="462337"/>
          </a:xfrm>
        </p:grpSpPr>
        <p:sp>
          <p:nvSpPr>
            <p:cNvPr id="2" name="Oval 1">
              <a:extLst>
                <a:ext uri="{FF2B5EF4-FFF2-40B4-BE49-F238E27FC236}">
                  <a16:creationId xmlns:a16="http://schemas.microsoft.com/office/drawing/2014/main" id="{9D233205-FE8F-9244-8D1A-CB62495C2BB4}"/>
                </a:ext>
              </a:extLst>
            </p:cNvPr>
            <p:cNvSpPr/>
            <p:nvPr/>
          </p:nvSpPr>
          <p:spPr>
            <a:xfrm>
              <a:off x="-780836" y="2753474"/>
              <a:ext cx="462337" cy="462337"/>
            </a:xfrm>
            <a:prstGeom prst="ellipse">
              <a:avLst/>
            </a:prstGeom>
            <a:solidFill>
              <a:srgbClr val="E4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2B4F"/>
                </a:solidFill>
              </a:endParaRPr>
            </a:p>
          </p:txBody>
        </p:sp>
        <p:sp>
          <p:nvSpPr>
            <p:cNvPr id="3" name="TextBox 2">
              <a:extLst>
                <a:ext uri="{FF2B5EF4-FFF2-40B4-BE49-F238E27FC236}">
                  <a16:creationId xmlns:a16="http://schemas.microsoft.com/office/drawing/2014/main" id="{5D2C14FA-A3C6-BC43-A4F6-688D0921C992}"/>
                </a:ext>
              </a:extLst>
            </p:cNvPr>
            <p:cNvSpPr txBox="1"/>
            <p:nvPr/>
          </p:nvSpPr>
          <p:spPr>
            <a:xfrm>
              <a:off x="-837345" y="2799976"/>
              <a:ext cx="575353" cy="369332"/>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1</a:t>
              </a:r>
              <a:endParaRPr lang="en-US" b="1" dirty="0">
                <a:solidFill>
                  <a:schemeClr val="bg1"/>
                </a:solidFill>
              </a:endParaRPr>
            </a:p>
          </p:txBody>
        </p:sp>
      </p:grpSp>
      <p:grpSp>
        <p:nvGrpSpPr>
          <p:cNvPr id="17" name="Group 16">
            <a:extLst>
              <a:ext uri="{FF2B5EF4-FFF2-40B4-BE49-F238E27FC236}">
                <a16:creationId xmlns:a16="http://schemas.microsoft.com/office/drawing/2014/main" id="{95416F49-29B2-DF49-AC4E-4E28A4ECF78C}"/>
              </a:ext>
            </a:extLst>
          </p:cNvPr>
          <p:cNvGrpSpPr/>
          <p:nvPr/>
        </p:nvGrpSpPr>
        <p:grpSpPr>
          <a:xfrm>
            <a:off x="3647326" y="4829141"/>
            <a:ext cx="575353" cy="462337"/>
            <a:chOff x="-837345" y="2753474"/>
            <a:chExt cx="575353" cy="462337"/>
          </a:xfrm>
        </p:grpSpPr>
        <p:sp>
          <p:nvSpPr>
            <p:cNvPr id="18" name="Oval 17">
              <a:extLst>
                <a:ext uri="{FF2B5EF4-FFF2-40B4-BE49-F238E27FC236}">
                  <a16:creationId xmlns:a16="http://schemas.microsoft.com/office/drawing/2014/main" id="{C043BD4A-B5EC-F44D-A05A-1DE9D66040B1}"/>
                </a:ext>
              </a:extLst>
            </p:cNvPr>
            <p:cNvSpPr/>
            <p:nvPr/>
          </p:nvSpPr>
          <p:spPr>
            <a:xfrm>
              <a:off x="-780836" y="2753474"/>
              <a:ext cx="462337" cy="462337"/>
            </a:xfrm>
            <a:prstGeom prst="ellipse">
              <a:avLst/>
            </a:prstGeom>
            <a:solidFill>
              <a:srgbClr val="E4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42B4F"/>
                </a:solidFill>
              </a:endParaRPr>
            </a:p>
          </p:txBody>
        </p:sp>
        <p:sp>
          <p:nvSpPr>
            <p:cNvPr id="19" name="TextBox 18">
              <a:extLst>
                <a:ext uri="{FF2B5EF4-FFF2-40B4-BE49-F238E27FC236}">
                  <a16:creationId xmlns:a16="http://schemas.microsoft.com/office/drawing/2014/main" id="{FF63597B-D489-F641-A8DA-AC37705531ED}"/>
                </a:ext>
              </a:extLst>
            </p:cNvPr>
            <p:cNvSpPr txBox="1"/>
            <p:nvPr/>
          </p:nvSpPr>
          <p:spPr>
            <a:xfrm>
              <a:off x="-837345" y="2799976"/>
              <a:ext cx="575353" cy="369332"/>
            </a:xfrm>
            <a:prstGeom prst="rect">
              <a:avLst/>
            </a:prstGeom>
            <a:noFill/>
          </p:spPr>
          <p:txBody>
            <a:bodyPr wrap="square" rtlCol="0">
              <a:spAutoFit/>
            </a:bodyPr>
            <a:lstStyle/>
            <a:p>
              <a:pPr algn="ctr"/>
              <a:r>
                <a:rPr lang="fr-FR" b="1" dirty="0">
                  <a:solidFill>
                    <a:schemeClr val="bg1"/>
                  </a:solidFill>
                  <a:latin typeface="Century Gothic" panose="020B0502020202020204" pitchFamily="34" charset="0"/>
                </a:rPr>
                <a:t>2</a:t>
              </a:r>
              <a:endParaRPr lang="en-US" b="1" dirty="0">
                <a:solidFill>
                  <a:schemeClr val="bg1"/>
                </a:solidFill>
              </a:endParaRPr>
            </a:p>
          </p:txBody>
        </p:sp>
      </p:grpSp>
    </p:spTree>
    <p:extLst>
      <p:ext uri="{BB962C8B-B14F-4D97-AF65-F5344CB8AC3E}">
        <p14:creationId xmlns:p14="http://schemas.microsoft.com/office/powerpoint/2010/main" val="417046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5A760E-ED91-B74D-86E3-9E957D7A714A}"/>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4921E17-02D7-1D42-8F8A-D633313155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C51C2133-D014-5E47-A5CB-805517AA0BFC}"/>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3">
            <a:extLst>
              <a:ext uri="{FF2B5EF4-FFF2-40B4-BE49-F238E27FC236}">
                <a16:creationId xmlns:a16="http://schemas.microsoft.com/office/drawing/2014/main" id="{5477F433-5852-0944-90D8-0D843E89D011}"/>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kern="0" dirty="0">
                <a:latin typeface="Century Gothic" panose="020B0502020202020204" pitchFamily="34" charset="0"/>
              </a:rPr>
              <a:t>L’enfance</a:t>
            </a:r>
            <a:endParaRPr lang="fr-CA" sz="2400" dirty="0">
              <a:latin typeface="Century Gothic" panose="020B0502020202020204" pitchFamily="34" charset="0"/>
            </a:endParaRPr>
          </a:p>
        </p:txBody>
      </p:sp>
      <p:sp>
        <p:nvSpPr>
          <p:cNvPr id="9" name="TextBox 8">
            <a:extLst>
              <a:ext uri="{FF2B5EF4-FFF2-40B4-BE49-F238E27FC236}">
                <a16:creationId xmlns:a16="http://schemas.microsoft.com/office/drawing/2014/main" id="{4DADA63A-A4CF-45CE-B3E7-51A50F4DDC61}"/>
              </a:ext>
            </a:extLst>
          </p:cNvPr>
          <p:cNvSpPr txBox="1"/>
          <p:nvPr/>
        </p:nvSpPr>
        <p:spPr>
          <a:xfrm>
            <a:off x="4046257" y="4633786"/>
            <a:ext cx="4568207" cy="954107"/>
          </a:xfrm>
          <a:prstGeom prst="rect">
            <a:avLst/>
          </a:prstGeom>
          <a:noFill/>
        </p:spPr>
        <p:txBody>
          <a:bodyPr wrap="square">
            <a:spAutoFit/>
          </a:bodyPr>
          <a:lstStyle/>
          <a:p>
            <a:r>
              <a:rPr lang="fr-FR" sz="1400" i="0" dirty="0">
                <a:solidFill>
                  <a:srgbClr val="E42B4F"/>
                </a:solidFill>
                <a:effectLst/>
                <a:latin typeface="Century Gothic" panose="020B0502020202020204" pitchFamily="34" charset="0"/>
              </a:rPr>
              <a:t>Dans cette photo, </a:t>
            </a:r>
            <a:r>
              <a:rPr lang="fr-FR" sz="1400" i="0" dirty="0" err="1">
                <a:solidFill>
                  <a:srgbClr val="E42B4F"/>
                </a:solidFill>
                <a:effectLst/>
                <a:latin typeface="Century Gothic" panose="020B0502020202020204" pitchFamily="34" charset="0"/>
              </a:rPr>
              <a:t>Kablu</a:t>
            </a:r>
            <a:r>
              <a:rPr lang="fr-FR" sz="1400" i="0" dirty="0">
                <a:solidFill>
                  <a:srgbClr val="E42B4F"/>
                </a:solidFill>
                <a:effectLst/>
                <a:latin typeface="Century Gothic" panose="020B0502020202020204" pitchFamily="34" charset="0"/>
              </a:rPr>
              <a:t>, une maman inuk est en train de coudre des </a:t>
            </a:r>
            <a:r>
              <a:rPr lang="fr-FR" sz="1400" dirty="0">
                <a:solidFill>
                  <a:srgbClr val="E42B4F"/>
                </a:solidFill>
                <a:latin typeface="Century Gothic" panose="020B0502020202020204" pitchFamily="34" charset="0"/>
              </a:rPr>
              <a:t>« </a:t>
            </a:r>
            <a:r>
              <a:rPr lang="fr-FR" sz="1400" i="0" dirty="0" err="1">
                <a:solidFill>
                  <a:srgbClr val="E42B4F"/>
                </a:solidFill>
                <a:effectLst/>
                <a:latin typeface="Century Gothic" panose="020B0502020202020204" pitchFamily="34" charset="0"/>
              </a:rPr>
              <a:t>kamiks</a:t>
            </a:r>
            <a:r>
              <a:rPr lang="fr-FR" sz="1400" i="0" dirty="0">
                <a:solidFill>
                  <a:srgbClr val="E42B4F"/>
                </a:solidFill>
                <a:effectLst/>
                <a:latin typeface="Century Gothic" panose="020B0502020202020204" pitchFamily="34" charset="0"/>
              </a:rPr>
              <a:t> » et sa fille, </a:t>
            </a:r>
            <a:r>
              <a:rPr lang="fr-FR" sz="1400" i="0" dirty="0" err="1">
                <a:solidFill>
                  <a:srgbClr val="E42B4F"/>
                </a:solidFill>
                <a:effectLst/>
                <a:latin typeface="Century Gothic" panose="020B0502020202020204" pitchFamily="34" charset="0"/>
              </a:rPr>
              <a:t>Niakrok</a:t>
            </a:r>
            <a:r>
              <a:rPr lang="fr-FR" sz="1400" i="0" dirty="0">
                <a:solidFill>
                  <a:srgbClr val="E42B4F"/>
                </a:solidFill>
                <a:effectLst/>
                <a:latin typeface="Century Gothic" panose="020B0502020202020204" pitchFamily="34" charset="0"/>
              </a:rPr>
              <a:t>, lui joue dans les cheveux. Il n'y avait pas de machine à coudre à l'époque.</a:t>
            </a:r>
            <a:endParaRPr lang="en-CA" sz="1400" dirty="0">
              <a:solidFill>
                <a:srgbClr val="E42B4F"/>
              </a:solidFill>
              <a:latin typeface="Century Gothic" panose="020B0502020202020204" pitchFamily="34" charset="0"/>
            </a:endParaRPr>
          </a:p>
        </p:txBody>
      </p:sp>
      <p:sp>
        <p:nvSpPr>
          <p:cNvPr id="15" name="TextBox 14">
            <a:extLst>
              <a:ext uri="{FF2B5EF4-FFF2-40B4-BE49-F238E27FC236}">
                <a16:creationId xmlns:a16="http://schemas.microsoft.com/office/drawing/2014/main" id="{C29BAFA0-DF67-4334-88D6-2AC4C91FB70D}"/>
              </a:ext>
            </a:extLst>
          </p:cNvPr>
          <p:cNvSpPr txBox="1"/>
          <p:nvPr/>
        </p:nvSpPr>
        <p:spPr>
          <a:xfrm>
            <a:off x="4046257" y="5690130"/>
            <a:ext cx="4179377" cy="215444"/>
          </a:xfrm>
          <a:prstGeom prst="rect">
            <a:avLst/>
          </a:prstGeom>
          <a:noFill/>
        </p:spPr>
        <p:txBody>
          <a:bodyPr wrap="square">
            <a:spAutoFit/>
          </a:bodyPr>
          <a:lstStyle/>
          <a:p>
            <a:r>
              <a:rPr lang="fr-FR" sz="800" dirty="0">
                <a:latin typeface="Century Gothic" panose="020B0502020202020204" pitchFamily="34" charset="0"/>
              </a:rPr>
              <a:t>Mention : Richard Harrington / Bibliothèque et Archives Canada / PA-166824</a:t>
            </a:r>
          </a:p>
        </p:txBody>
      </p:sp>
      <p:pic>
        <p:nvPicPr>
          <p:cNvPr id="17" name="Picture 16">
            <a:extLst>
              <a:ext uri="{FF2B5EF4-FFF2-40B4-BE49-F238E27FC236}">
                <a16:creationId xmlns:a16="http://schemas.microsoft.com/office/drawing/2014/main" id="{C5FA6CEB-61F8-4634-BFC0-CF26A1FEA1EE}"/>
              </a:ext>
            </a:extLst>
          </p:cNvPr>
          <p:cNvPicPr>
            <a:picLocks noChangeAspect="1"/>
          </p:cNvPicPr>
          <p:nvPr/>
        </p:nvPicPr>
        <p:blipFill rotWithShape="1">
          <a:blip r:embed="rId3">
            <a:extLst>
              <a:ext uri="{28A0092B-C50C-407E-A947-70E740481C1C}">
                <a14:useLocalDpi xmlns:a14="http://schemas.microsoft.com/office/drawing/2010/main" val="0"/>
              </a:ext>
            </a:extLst>
          </a:blip>
          <a:srcRect t="5027" r="9830" b="-291"/>
          <a:stretch/>
        </p:blipFill>
        <p:spPr>
          <a:xfrm>
            <a:off x="4151250" y="1271055"/>
            <a:ext cx="4568207" cy="3250267"/>
          </a:xfrm>
          <a:prstGeom prst="rect">
            <a:avLst/>
          </a:prstGeom>
        </p:spPr>
      </p:pic>
      <p:sp>
        <p:nvSpPr>
          <p:cNvPr id="10" name="Chevron 9">
            <a:extLst>
              <a:ext uri="{FF2B5EF4-FFF2-40B4-BE49-F238E27FC236}">
                <a16:creationId xmlns:a16="http://schemas.microsoft.com/office/drawing/2014/main" id="{5DD3023A-477C-8347-A54F-C58C7C9D649A}"/>
              </a:ext>
            </a:extLst>
          </p:cNvPr>
          <p:cNvSpPr/>
          <p:nvPr/>
        </p:nvSpPr>
        <p:spPr>
          <a:xfrm>
            <a:off x="3559305" y="4633786"/>
            <a:ext cx="318499" cy="339045"/>
          </a:xfrm>
          <a:prstGeom prst="chevron">
            <a:avLst>
              <a:gd name="adj" fmla="val 53226"/>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Google Shape;70;p14">
            <a:extLst>
              <a:ext uri="{FF2B5EF4-FFF2-40B4-BE49-F238E27FC236}">
                <a16:creationId xmlns:a16="http://schemas.microsoft.com/office/drawing/2014/main" id="{E2E14767-0F63-FA40-9E81-4F285558A468}"/>
              </a:ext>
            </a:extLst>
          </p:cNvPr>
          <p:cNvSpPr txBox="1">
            <a:spLocks/>
          </p:cNvSpPr>
          <p:nvPr/>
        </p:nvSpPr>
        <p:spPr>
          <a:xfrm>
            <a:off x="353868" y="1139807"/>
            <a:ext cx="3316257" cy="4578386"/>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a:solidFill>
                  <a:srgbClr val="974B83"/>
                </a:solidFill>
                <a:highlight>
                  <a:srgbClr val="FFFFFF"/>
                </a:highlight>
              </a:rPr>
              <a:t>Avec la présence des missionnaires, le christianisme est en plein essor.  </a:t>
            </a:r>
          </a:p>
          <a:p>
            <a:pPr marL="0" indent="0">
              <a:lnSpc>
                <a:spcPct val="100000"/>
              </a:lnSpc>
              <a:spcBef>
                <a:spcPts val="0"/>
              </a:spcBef>
              <a:spcAft>
                <a:spcPts val="600"/>
              </a:spcAft>
              <a:buNone/>
            </a:pPr>
            <a:r>
              <a:rPr lang="fr-FR" sz="1400" kern="0" dirty="0">
                <a:solidFill>
                  <a:srgbClr val="974B83"/>
                </a:solidFill>
                <a:highlight>
                  <a:srgbClr val="FFFFFF"/>
                </a:highlight>
              </a:rPr>
              <a:t>Elle a six ans lorsque son père, shaman, se fait tuer </a:t>
            </a:r>
            <a:r>
              <a:rPr lang="fr-FR" sz="1400" dirty="0">
                <a:solidFill>
                  <a:srgbClr val="974B83"/>
                </a:solidFill>
                <a:highlight>
                  <a:srgbClr val="FFFFFF"/>
                </a:highlight>
              </a:rPr>
              <a:t>lors d’</a:t>
            </a:r>
            <a:r>
              <a:rPr lang="fr-FR" sz="1400" kern="0" dirty="0">
                <a:solidFill>
                  <a:srgbClr val="974B83"/>
                </a:solidFill>
                <a:highlight>
                  <a:srgbClr val="FFFFFF"/>
                </a:highlight>
              </a:rPr>
              <a:t>un conflit dans le campement avec des gens qui se sont convertis au christianisme.</a:t>
            </a:r>
            <a:endParaRPr lang="fr-FR" sz="1400" kern="0" dirty="0">
              <a:solidFill>
                <a:srgbClr val="974B83"/>
              </a:solidFill>
            </a:endParaRPr>
          </a:p>
          <a:p>
            <a:pPr marL="0" indent="0">
              <a:lnSpc>
                <a:spcPct val="100000"/>
              </a:lnSpc>
              <a:spcBef>
                <a:spcPts val="0"/>
              </a:spcBef>
              <a:spcAft>
                <a:spcPts val="600"/>
              </a:spcAft>
              <a:buNone/>
            </a:pPr>
            <a:r>
              <a:rPr lang="fr-FR" sz="1400" kern="0" dirty="0">
                <a:solidFill>
                  <a:srgbClr val="974B83"/>
                </a:solidFill>
              </a:rPr>
              <a:t>Kenojuak et sa famille partent vivre avec sa grand-mère maternelle. </a:t>
            </a:r>
            <a:r>
              <a:rPr lang="fr-FR" sz="1400" dirty="0">
                <a:solidFill>
                  <a:srgbClr val="974B83"/>
                </a:solidFill>
              </a:rPr>
              <a:t>Celle-ci </a:t>
            </a:r>
            <a:r>
              <a:rPr lang="fr-FR" sz="1400" kern="0" dirty="0">
                <a:solidFill>
                  <a:srgbClr val="974B83"/>
                </a:solidFill>
              </a:rPr>
              <a:t>lui enseigne les techniques de préparation de peaux et de fourrure ainsi que les techniques de couture traditionnelles. </a:t>
            </a:r>
          </a:p>
          <a:p>
            <a:pPr marL="0" indent="0">
              <a:lnSpc>
                <a:spcPct val="100000"/>
              </a:lnSpc>
              <a:spcBef>
                <a:spcPts val="0"/>
              </a:spcBef>
              <a:spcAft>
                <a:spcPts val="600"/>
              </a:spcAft>
              <a:buNone/>
            </a:pPr>
            <a:r>
              <a:rPr lang="fr-CA" sz="1400" kern="0" dirty="0">
                <a:solidFill>
                  <a:srgbClr val="974B83"/>
                </a:solidFill>
              </a:rPr>
              <a:t>Entre autres, </a:t>
            </a:r>
            <a:r>
              <a:rPr lang="fr-CA" sz="1400" dirty="0">
                <a:solidFill>
                  <a:srgbClr val="974B83"/>
                </a:solidFill>
              </a:rPr>
              <a:t>Kenojuak</a:t>
            </a:r>
            <a:r>
              <a:rPr lang="fr-CA" sz="1400" kern="0" dirty="0">
                <a:solidFill>
                  <a:srgbClr val="974B83"/>
                </a:solidFill>
              </a:rPr>
              <a:t> apprend </a:t>
            </a:r>
            <a:br>
              <a:rPr lang="fr-CA" sz="1400" kern="0" dirty="0">
                <a:solidFill>
                  <a:srgbClr val="974B83"/>
                </a:solidFill>
              </a:rPr>
            </a:br>
            <a:r>
              <a:rPr lang="fr-CA" sz="1400" kern="0" dirty="0">
                <a:solidFill>
                  <a:srgbClr val="974B83"/>
                </a:solidFill>
              </a:rPr>
              <a:t>à coudre les parkas et l</a:t>
            </a:r>
            <a:r>
              <a:rPr lang="fr-CA" sz="1400" dirty="0">
                <a:solidFill>
                  <a:srgbClr val="974B83"/>
                </a:solidFill>
              </a:rPr>
              <a:t>es kamik; ces bottes traditionnelles imperméables, essentielles </a:t>
            </a:r>
            <a:br>
              <a:rPr lang="fr-CA" sz="1400" dirty="0">
                <a:solidFill>
                  <a:srgbClr val="974B83"/>
                </a:solidFill>
              </a:rPr>
            </a:br>
            <a:r>
              <a:rPr lang="fr-CA" sz="1400" dirty="0">
                <a:solidFill>
                  <a:srgbClr val="974B83"/>
                </a:solidFill>
              </a:rPr>
              <a:t>à la survie des Inuits. </a:t>
            </a:r>
          </a:p>
        </p:txBody>
      </p:sp>
    </p:spTree>
    <p:extLst>
      <p:ext uri="{BB962C8B-B14F-4D97-AF65-F5344CB8AC3E}">
        <p14:creationId xmlns:p14="http://schemas.microsoft.com/office/powerpoint/2010/main" val="209451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DA7EC-53F9-1C44-97BB-6E189FB70287}"/>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37AE4CB-3721-C04A-A888-D4FD77A3F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DDBA159A-D9C1-6142-AE0E-A9A2ED9B27AE}"/>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D863D969-94B3-0E4F-B245-1FDCDC3A0A1E}"/>
              </a:ext>
            </a:extLst>
          </p:cNvPr>
          <p:cNvSpPr txBox="1">
            <a:spLocks/>
          </p:cNvSpPr>
          <p:nvPr/>
        </p:nvSpPr>
        <p:spPr>
          <a:xfrm>
            <a:off x="375863" y="1090262"/>
            <a:ext cx="4358978" cy="46774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dirty="0">
                <a:solidFill>
                  <a:srgbClr val="974B83"/>
                </a:solidFill>
                <a:highlight>
                  <a:srgbClr val="FFFFFF"/>
                </a:highlight>
              </a:rPr>
              <a:t>Lorsqu’elle est jeune femme, sa mère et son beau père lui présentent un jeune chasseur nommé </a:t>
            </a:r>
            <a:r>
              <a:rPr lang="fr-FR" sz="1400" dirty="0" err="1">
                <a:solidFill>
                  <a:srgbClr val="974B83"/>
                </a:solidFill>
                <a:highlight>
                  <a:srgbClr val="FFFFFF"/>
                </a:highlight>
              </a:rPr>
              <a:t>Johnniebo</a:t>
            </a:r>
            <a:r>
              <a:rPr lang="fr-FR" sz="1400" dirty="0">
                <a:solidFill>
                  <a:srgbClr val="974B83"/>
                </a:solidFill>
                <a:highlight>
                  <a:srgbClr val="FFFFFF"/>
                </a:highlight>
              </a:rPr>
              <a:t>. </a:t>
            </a:r>
          </a:p>
          <a:p>
            <a:pPr marL="0" indent="0">
              <a:lnSpc>
                <a:spcPct val="100000"/>
              </a:lnSpc>
              <a:spcBef>
                <a:spcPts val="0"/>
              </a:spcBef>
              <a:spcAft>
                <a:spcPts val="600"/>
              </a:spcAft>
              <a:buNone/>
            </a:pPr>
            <a:r>
              <a:rPr lang="fr-FR" sz="1400" dirty="0">
                <a:solidFill>
                  <a:srgbClr val="974B83"/>
                </a:solidFill>
                <a:highlight>
                  <a:srgbClr val="FFFFFF"/>
                </a:highlight>
              </a:rPr>
              <a:t>Il est gentil et doux. Elle l’épouse et ils commencent leur jeune famille. </a:t>
            </a:r>
            <a:endParaRPr lang="en-CA" sz="1400" dirty="0">
              <a:solidFill>
                <a:srgbClr val="974B83"/>
              </a:solidFill>
              <a:highlight>
                <a:srgbClr val="FFFFFF"/>
              </a:highlight>
            </a:endParaRPr>
          </a:p>
          <a:p>
            <a:pPr marL="0" indent="0">
              <a:lnSpc>
                <a:spcPct val="100000"/>
              </a:lnSpc>
              <a:spcBef>
                <a:spcPts val="0"/>
              </a:spcBef>
              <a:spcAft>
                <a:spcPts val="600"/>
              </a:spcAft>
              <a:buNone/>
            </a:pPr>
            <a:r>
              <a:rPr lang="en-CA" sz="1400" dirty="0">
                <a:solidFill>
                  <a:srgbClr val="974B83"/>
                </a:solidFill>
                <a:highlight>
                  <a:srgbClr val="FFFFFF"/>
                </a:highlight>
              </a:rPr>
              <a:t>À </a:t>
            </a:r>
            <a:r>
              <a:rPr lang="en-CA" sz="1400" dirty="0" err="1">
                <a:solidFill>
                  <a:srgbClr val="974B83"/>
                </a:solidFill>
                <a:highlight>
                  <a:srgbClr val="FFFFFF"/>
                </a:highlight>
              </a:rPr>
              <a:t>cette</a:t>
            </a:r>
            <a:r>
              <a:rPr lang="en-CA" sz="1400" dirty="0">
                <a:solidFill>
                  <a:srgbClr val="974B83"/>
                </a:solidFill>
                <a:highlight>
                  <a:srgbClr val="FFFFFF"/>
                </a:highlight>
              </a:rPr>
              <a:t> époque, les </a:t>
            </a:r>
            <a:r>
              <a:rPr lang="en-CA" sz="1400" dirty="0" err="1">
                <a:solidFill>
                  <a:srgbClr val="974B83"/>
                </a:solidFill>
                <a:highlight>
                  <a:srgbClr val="FFFFFF"/>
                </a:highlight>
              </a:rPr>
              <a:t>Inuits</a:t>
            </a:r>
            <a:r>
              <a:rPr lang="en-CA" sz="1400" dirty="0">
                <a:solidFill>
                  <a:srgbClr val="974B83"/>
                </a:solidFill>
                <a:highlight>
                  <a:srgbClr val="FFFFFF"/>
                </a:highlight>
              </a:rPr>
              <a:t> </a:t>
            </a:r>
            <a:r>
              <a:rPr lang="en-CA" sz="1400" dirty="0" err="1">
                <a:solidFill>
                  <a:srgbClr val="974B83"/>
                </a:solidFill>
                <a:highlight>
                  <a:srgbClr val="FFFFFF"/>
                </a:highlight>
              </a:rPr>
              <a:t>n’ont</a:t>
            </a:r>
            <a:r>
              <a:rPr lang="en-CA" sz="1400" dirty="0">
                <a:solidFill>
                  <a:srgbClr val="974B83"/>
                </a:solidFill>
                <a:highlight>
                  <a:srgbClr val="FFFFFF"/>
                </a:highlight>
              </a:rPr>
              <a:t> pas de </a:t>
            </a:r>
            <a:r>
              <a:rPr lang="en-CA" sz="1400" dirty="0" err="1">
                <a:solidFill>
                  <a:srgbClr val="974B83"/>
                </a:solidFill>
                <a:highlight>
                  <a:srgbClr val="FFFFFF"/>
                </a:highlight>
              </a:rPr>
              <a:t>noms</a:t>
            </a:r>
            <a:r>
              <a:rPr lang="en-CA" sz="1400" dirty="0">
                <a:solidFill>
                  <a:srgbClr val="974B83"/>
                </a:solidFill>
                <a:highlight>
                  <a:srgbClr val="FFFFFF"/>
                </a:highlight>
              </a:rPr>
              <a:t> de </a:t>
            </a:r>
            <a:r>
              <a:rPr lang="en-CA" sz="1400" dirty="0" err="1">
                <a:solidFill>
                  <a:srgbClr val="974B83"/>
                </a:solidFill>
                <a:highlight>
                  <a:srgbClr val="FFFFFF"/>
                </a:highlight>
              </a:rPr>
              <a:t>famille</a:t>
            </a:r>
            <a:r>
              <a:rPr lang="en-CA" sz="1400" dirty="0">
                <a:solidFill>
                  <a:srgbClr val="974B83"/>
                </a:solidFill>
                <a:highlight>
                  <a:srgbClr val="FFFFFF"/>
                </a:highlight>
              </a:rPr>
              <a:t>. Le </a:t>
            </a:r>
            <a:r>
              <a:rPr lang="en-CA" sz="1400" dirty="0" err="1">
                <a:solidFill>
                  <a:srgbClr val="974B83"/>
                </a:solidFill>
                <a:highlight>
                  <a:srgbClr val="FFFFFF"/>
                </a:highlight>
              </a:rPr>
              <a:t>gouvernement</a:t>
            </a:r>
            <a:r>
              <a:rPr lang="en-CA" sz="1400" dirty="0">
                <a:solidFill>
                  <a:srgbClr val="974B83"/>
                </a:solidFill>
                <a:highlight>
                  <a:srgbClr val="FFFFFF"/>
                </a:highlight>
              </a:rPr>
              <a:t> </a:t>
            </a:r>
            <a:r>
              <a:rPr lang="en-CA" sz="1400" dirty="0" err="1">
                <a:solidFill>
                  <a:srgbClr val="974B83"/>
                </a:solidFill>
                <a:highlight>
                  <a:srgbClr val="FFFFFF"/>
                </a:highlight>
              </a:rPr>
              <a:t>canadien</a:t>
            </a:r>
            <a:r>
              <a:rPr lang="en-CA" sz="1400" dirty="0">
                <a:solidFill>
                  <a:srgbClr val="974B83"/>
                </a:solidFill>
                <a:highlight>
                  <a:srgbClr val="FFFFFF"/>
                </a:highlight>
              </a:rPr>
              <a:t> </a:t>
            </a:r>
            <a:r>
              <a:rPr lang="en-CA" sz="1400" dirty="0" err="1">
                <a:solidFill>
                  <a:srgbClr val="974B83"/>
                </a:solidFill>
                <a:highlight>
                  <a:srgbClr val="FFFFFF"/>
                </a:highlight>
              </a:rPr>
              <a:t>souhaite</a:t>
            </a:r>
            <a:r>
              <a:rPr lang="en-CA" sz="1400" dirty="0">
                <a:solidFill>
                  <a:srgbClr val="974B83"/>
                </a:solidFill>
                <a:highlight>
                  <a:srgbClr val="FFFFFF"/>
                </a:highlight>
              </a:rPr>
              <a:t> </a:t>
            </a:r>
            <a:r>
              <a:rPr lang="en-CA" sz="1400" dirty="0" err="1">
                <a:solidFill>
                  <a:srgbClr val="974B83"/>
                </a:solidFill>
                <a:highlight>
                  <a:srgbClr val="FFFFFF"/>
                </a:highlight>
              </a:rPr>
              <a:t>recenser</a:t>
            </a:r>
            <a:r>
              <a:rPr lang="en-CA" sz="1400" dirty="0">
                <a:solidFill>
                  <a:srgbClr val="974B83"/>
                </a:solidFill>
                <a:highlight>
                  <a:srgbClr val="FFFFFF"/>
                </a:highlight>
              </a:rPr>
              <a:t> </a:t>
            </a:r>
            <a:r>
              <a:rPr lang="en-CA" sz="1400" dirty="0" err="1">
                <a:solidFill>
                  <a:srgbClr val="974B83"/>
                </a:solidFill>
                <a:highlight>
                  <a:srgbClr val="FFFFFF"/>
                </a:highlight>
              </a:rPr>
              <a:t>ses</a:t>
            </a:r>
            <a:r>
              <a:rPr lang="en-CA" sz="1400" dirty="0">
                <a:solidFill>
                  <a:srgbClr val="974B83"/>
                </a:solidFill>
                <a:highlight>
                  <a:srgbClr val="FFFFFF"/>
                </a:highlight>
              </a:rPr>
              <a:t> </a:t>
            </a:r>
            <a:r>
              <a:rPr lang="en-CA" sz="1400" dirty="0" err="1">
                <a:solidFill>
                  <a:srgbClr val="974B83"/>
                </a:solidFill>
                <a:highlight>
                  <a:srgbClr val="FFFFFF"/>
                </a:highlight>
              </a:rPr>
              <a:t>citoyens</a:t>
            </a:r>
            <a:r>
              <a:rPr lang="en-CA" sz="1400" dirty="0">
                <a:solidFill>
                  <a:srgbClr val="974B83"/>
                </a:solidFill>
                <a:highlight>
                  <a:srgbClr val="FFFFFF"/>
                </a:highlight>
              </a:rPr>
              <a:t> </a:t>
            </a:r>
            <a:r>
              <a:rPr lang="en-CA" sz="1400" dirty="0" err="1">
                <a:solidFill>
                  <a:srgbClr val="974B83"/>
                </a:solidFill>
                <a:highlight>
                  <a:srgbClr val="FFFFFF"/>
                </a:highlight>
              </a:rPr>
              <a:t>mais</a:t>
            </a:r>
            <a:r>
              <a:rPr lang="en-CA" sz="1400" dirty="0">
                <a:solidFill>
                  <a:srgbClr val="974B83"/>
                </a:solidFill>
                <a:highlight>
                  <a:srgbClr val="FFFFFF"/>
                </a:highlight>
              </a:rPr>
              <a:t> il </a:t>
            </a:r>
            <a:r>
              <a:rPr lang="en-CA" sz="1400" dirty="0" err="1">
                <a:solidFill>
                  <a:srgbClr val="974B83"/>
                </a:solidFill>
                <a:highlight>
                  <a:srgbClr val="FFFFFF"/>
                </a:highlight>
              </a:rPr>
              <a:t>trouve</a:t>
            </a:r>
            <a:r>
              <a:rPr lang="en-CA" sz="1400" dirty="0">
                <a:solidFill>
                  <a:srgbClr val="974B83"/>
                </a:solidFill>
                <a:highlight>
                  <a:srgbClr val="FFFFFF"/>
                </a:highlight>
              </a:rPr>
              <a:t> les p</a:t>
            </a:r>
            <a:r>
              <a:rPr lang="fr-CA" sz="1400" dirty="0" err="1">
                <a:solidFill>
                  <a:srgbClr val="974B83"/>
                </a:solidFill>
                <a:highlight>
                  <a:srgbClr val="FFFFFF"/>
                </a:highlight>
              </a:rPr>
              <a:t>rénoms</a:t>
            </a:r>
            <a:r>
              <a:rPr lang="fr-CA" sz="1400" dirty="0">
                <a:solidFill>
                  <a:srgbClr val="974B83"/>
                </a:solidFill>
                <a:highlight>
                  <a:srgbClr val="FFFFFF"/>
                </a:highlight>
              </a:rPr>
              <a:t> traditionnels </a:t>
            </a:r>
            <a:r>
              <a:rPr lang="fr-CA" sz="1400" dirty="0" err="1">
                <a:solidFill>
                  <a:srgbClr val="974B83"/>
                </a:solidFill>
                <a:highlight>
                  <a:srgbClr val="FFFFFF"/>
                </a:highlight>
              </a:rPr>
              <a:t>inuits</a:t>
            </a:r>
            <a:r>
              <a:rPr lang="fr-CA" sz="1400" dirty="0">
                <a:solidFill>
                  <a:srgbClr val="974B83"/>
                </a:solidFill>
                <a:highlight>
                  <a:srgbClr val="FFFFFF"/>
                </a:highlight>
              </a:rPr>
              <a:t> sont difficiles à écrire et prononcer</a:t>
            </a:r>
            <a:r>
              <a:rPr lang="en-CA" sz="1400" dirty="0">
                <a:solidFill>
                  <a:srgbClr val="974B83"/>
                </a:solidFill>
                <a:highlight>
                  <a:srgbClr val="FFFFFF"/>
                </a:highlight>
              </a:rPr>
              <a:t>. </a:t>
            </a:r>
          </a:p>
          <a:p>
            <a:pPr marL="0" indent="0">
              <a:lnSpc>
                <a:spcPct val="100000"/>
              </a:lnSpc>
              <a:spcBef>
                <a:spcPts val="0"/>
              </a:spcBef>
              <a:spcAft>
                <a:spcPts val="600"/>
              </a:spcAft>
              <a:buNone/>
            </a:pPr>
            <a:r>
              <a:rPr lang="en-CA" sz="1400" dirty="0">
                <a:solidFill>
                  <a:srgbClr val="974B83"/>
                </a:solidFill>
                <a:highlight>
                  <a:srgbClr val="FFFFFF"/>
                </a:highlight>
              </a:rPr>
              <a:t>À </a:t>
            </a:r>
            <a:r>
              <a:rPr lang="en-CA" sz="1400" dirty="0" err="1">
                <a:solidFill>
                  <a:srgbClr val="974B83"/>
                </a:solidFill>
                <a:highlight>
                  <a:srgbClr val="FFFFFF"/>
                </a:highlight>
              </a:rPr>
              <a:t>partir</a:t>
            </a:r>
            <a:r>
              <a:rPr lang="en-CA" sz="1400" dirty="0">
                <a:solidFill>
                  <a:srgbClr val="974B83"/>
                </a:solidFill>
                <a:highlight>
                  <a:srgbClr val="FFFFFF"/>
                </a:highlight>
              </a:rPr>
              <a:t> de 1940 Le </a:t>
            </a:r>
            <a:r>
              <a:rPr lang="en-CA" sz="1400" dirty="0" err="1">
                <a:solidFill>
                  <a:srgbClr val="974B83"/>
                </a:solidFill>
                <a:highlight>
                  <a:srgbClr val="FFFFFF"/>
                </a:highlight>
              </a:rPr>
              <a:t>gouvernement</a:t>
            </a:r>
            <a:r>
              <a:rPr lang="en-CA" sz="1400" dirty="0">
                <a:solidFill>
                  <a:srgbClr val="974B83"/>
                </a:solidFill>
                <a:highlight>
                  <a:srgbClr val="FFFFFF"/>
                </a:highlight>
              </a:rPr>
              <a:t> impose un </a:t>
            </a:r>
            <a:r>
              <a:rPr lang="en-CA" sz="1400" dirty="0" err="1">
                <a:solidFill>
                  <a:srgbClr val="974B83"/>
                </a:solidFill>
                <a:highlight>
                  <a:srgbClr val="FFFFFF"/>
                </a:highlight>
              </a:rPr>
              <a:t>numéro</a:t>
            </a:r>
            <a:r>
              <a:rPr lang="en-CA" sz="1400" dirty="0">
                <a:solidFill>
                  <a:srgbClr val="974B83"/>
                </a:solidFill>
                <a:highlight>
                  <a:srgbClr val="FFFFFF"/>
                </a:highlight>
              </a:rPr>
              <a:t> </a:t>
            </a:r>
            <a:r>
              <a:rPr lang="en-CA" sz="1400" dirty="0" err="1">
                <a:solidFill>
                  <a:srgbClr val="974B83"/>
                </a:solidFill>
                <a:highlight>
                  <a:srgbClr val="FFFFFF"/>
                </a:highlight>
              </a:rPr>
              <a:t>inscrit</a:t>
            </a:r>
            <a:r>
              <a:rPr lang="en-CA" sz="1400" dirty="0">
                <a:solidFill>
                  <a:srgbClr val="974B83"/>
                </a:solidFill>
                <a:highlight>
                  <a:srgbClr val="FFFFFF"/>
                </a:highlight>
              </a:rPr>
              <a:t> sur un petit </a:t>
            </a:r>
            <a:r>
              <a:rPr lang="en-CA" sz="1400" dirty="0" err="1">
                <a:solidFill>
                  <a:srgbClr val="974B83"/>
                </a:solidFill>
                <a:highlight>
                  <a:srgbClr val="FFFFFF"/>
                </a:highlight>
              </a:rPr>
              <a:t>disque</a:t>
            </a:r>
            <a:r>
              <a:rPr lang="en-CA" sz="1400" dirty="0">
                <a:solidFill>
                  <a:srgbClr val="974B83"/>
                </a:solidFill>
                <a:highlight>
                  <a:srgbClr val="FFFFFF"/>
                </a:highlight>
              </a:rPr>
              <a:t> à </a:t>
            </a:r>
            <a:r>
              <a:rPr lang="en-CA" sz="1400" dirty="0" err="1">
                <a:solidFill>
                  <a:srgbClr val="974B83"/>
                </a:solidFill>
                <a:highlight>
                  <a:srgbClr val="FFFFFF"/>
                </a:highlight>
              </a:rPr>
              <a:t>chaque</a:t>
            </a:r>
            <a:r>
              <a:rPr lang="en-CA" sz="1400" dirty="0">
                <a:solidFill>
                  <a:srgbClr val="974B83"/>
                </a:solidFill>
                <a:highlight>
                  <a:srgbClr val="FFFFFF"/>
                </a:highlight>
              </a:rPr>
              <a:t> Inuk. </a:t>
            </a:r>
          </a:p>
          <a:p>
            <a:pPr marL="0" indent="0">
              <a:lnSpc>
                <a:spcPct val="100000"/>
              </a:lnSpc>
              <a:spcBef>
                <a:spcPts val="0"/>
              </a:spcBef>
              <a:spcAft>
                <a:spcPts val="600"/>
              </a:spcAft>
              <a:buNone/>
            </a:pPr>
            <a:r>
              <a:rPr lang="en-CA" sz="1400" dirty="0" err="1">
                <a:solidFill>
                  <a:srgbClr val="974B83"/>
                </a:solidFill>
                <a:highlight>
                  <a:srgbClr val="FFFFFF"/>
                </a:highlight>
              </a:rPr>
              <a:t>Cette</a:t>
            </a:r>
            <a:r>
              <a:rPr lang="en-CA" sz="1400" dirty="0">
                <a:solidFill>
                  <a:srgbClr val="974B83"/>
                </a:solidFill>
                <a:highlight>
                  <a:srgbClr val="FFFFFF"/>
                </a:highlight>
              </a:rPr>
              <a:t> pratique </a:t>
            </a:r>
            <a:r>
              <a:rPr lang="en-CA" sz="1400" dirty="0" err="1">
                <a:solidFill>
                  <a:srgbClr val="974B83"/>
                </a:solidFill>
                <a:highlight>
                  <a:srgbClr val="FFFFFF"/>
                </a:highlight>
              </a:rPr>
              <a:t>durera</a:t>
            </a:r>
            <a:r>
              <a:rPr lang="en-CA" sz="1400" dirty="0">
                <a:solidFill>
                  <a:srgbClr val="974B83"/>
                </a:solidFill>
                <a:highlight>
                  <a:srgbClr val="FFFFFF"/>
                </a:highlight>
              </a:rPr>
              <a:t> </a:t>
            </a:r>
            <a:r>
              <a:rPr lang="en-CA" sz="1400" dirty="0" err="1">
                <a:solidFill>
                  <a:srgbClr val="974B83"/>
                </a:solidFill>
                <a:highlight>
                  <a:srgbClr val="FFFFFF"/>
                </a:highlight>
              </a:rPr>
              <a:t>jusqu’en</a:t>
            </a:r>
            <a:r>
              <a:rPr lang="en-CA" sz="1400" dirty="0">
                <a:solidFill>
                  <a:srgbClr val="974B83"/>
                </a:solidFill>
                <a:highlight>
                  <a:srgbClr val="FFFFFF"/>
                </a:highlight>
              </a:rPr>
              <a:t> 1970 </a:t>
            </a:r>
            <a:r>
              <a:rPr lang="en-CA" sz="1400" dirty="0" err="1">
                <a:solidFill>
                  <a:srgbClr val="974B83"/>
                </a:solidFill>
                <a:highlight>
                  <a:srgbClr val="FFFFFF"/>
                </a:highlight>
              </a:rPr>
              <a:t>quand</a:t>
            </a:r>
            <a:r>
              <a:rPr lang="en-CA" sz="1400" dirty="0">
                <a:solidFill>
                  <a:srgbClr val="974B83"/>
                </a:solidFill>
                <a:highlight>
                  <a:srgbClr val="FFFFFF"/>
                </a:highlight>
              </a:rPr>
              <a:t> </a:t>
            </a:r>
            <a:r>
              <a:rPr lang="en-CA" sz="1400" dirty="0" err="1">
                <a:solidFill>
                  <a:srgbClr val="974B83"/>
                </a:solidFill>
                <a:highlight>
                  <a:srgbClr val="FFFFFF"/>
                </a:highlight>
              </a:rPr>
              <a:t>l’Inuk</a:t>
            </a:r>
            <a:r>
              <a:rPr lang="en-CA" sz="1400" dirty="0">
                <a:solidFill>
                  <a:srgbClr val="974B83"/>
                </a:solidFill>
                <a:highlight>
                  <a:srgbClr val="FFFFFF"/>
                </a:highlight>
              </a:rPr>
              <a:t>, Abe Okpik </a:t>
            </a:r>
            <a:r>
              <a:rPr lang="en-CA" sz="1400" dirty="0" err="1">
                <a:solidFill>
                  <a:srgbClr val="974B83"/>
                </a:solidFill>
                <a:highlight>
                  <a:srgbClr val="FFFFFF"/>
                </a:highlight>
              </a:rPr>
              <a:t>parcours</a:t>
            </a:r>
            <a:r>
              <a:rPr lang="en-CA" sz="1400" dirty="0">
                <a:solidFill>
                  <a:srgbClr val="974B83"/>
                </a:solidFill>
                <a:highlight>
                  <a:srgbClr val="FFFFFF"/>
                </a:highlight>
              </a:rPr>
              <a:t> </a:t>
            </a:r>
            <a:r>
              <a:rPr lang="en-CA" sz="1400" dirty="0" err="1">
                <a:solidFill>
                  <a:srgbClr val="974B83"/>
                </a:solidFill>
                <a:highlight>
                  <a:srgbClr val="FFFFFF"/>
                </a:highlight>
              </a:rPr>
              <a:t>l’Inuit</a:t>
            </a:r>
            <a:r>
              <a:rPr lang="en-CA" sz="1400" dirty="0">
                <a:solidFill>
                  <a:srgbClr val="974B83"/>
                </a:solidFill>
                <a:highlight>
                  <a:srgbClr val="FFFFFF"/>
                </a:highlight>
              </a:rPr>
              <a:t> </a:t>
            </a:r>
            <a:r>
              <a:rPr lang="en-CA" sz="1400" dirty="0" err="1">
                <a:solidFill>
                  <a:srgbClr val="974B83"/>
                </a:solidFill>
                <a:highlight>
                  <a:srgbClr val="FFFFFF"/>
                </a:highlight>
              </a:rPr>
              <a:t>Nunangat</a:t>
            </a:r>
            <a:r>
              <a:rPr lang="en-CA" sz="1400" dirty="0">
                <a:solidFill>
                  <a:srgbClr val="974B83"/>
                </a:solidFill>
                <a:highlight>
                  <a:srgbClr val="FFFFFF"/>
                </a:highlight>
              </a:rPr>
              <a:t> avec le </a:t>
            </a:r>
            <a:r>
              <a:rPr lang="en-CA" sz="1400" dirty="0" err="1">
                <a:solidFill>
                  <a:srgbClr val="974B83"/>
                </a:solidFill>
                <a:highlight>
                  <a:srgbClr val="FFFFFF"/>
                </a:highlight>
              </a:rPr>
              <a:t>projet</a:t>
            </a:r>
            <a:r>
              <a:rPr lang="en-CA" sz="1400" dirty="0">
                <a:solidFill>
                  <a:srgbClr val="974B83"/>
                </a:solidFill>
                <a:highlight>
                  <a:srgbClr val="FFFFFF"/>
                </a:highlight>
              </a:rPr>
              <a:t> Nom de </a:t>
            </a:r>
            <a:r>
              <a:rPr lang="en-CA" sz="1400" dirty="0" err="1">
                <a:solidFill>
                  <a:srgbClr val="974B83"/>
                </a:solidFill>
                <a:highlight>
                  <a:srgbClr val="FFFFFF"/>
                </a:highlight>
              </a:rPr>
              <a:t>Famille</a:t>
            </a:r>
            <a:r>
              <a:rPr lang="en-CA" sz="1400" dirty="0">
                <a:solidFill>
                  <a:srgbClr val="974B83"/>
                </a:solidFill>
                <a:highlight>
                  <a:srgbClr val="FFFFFF"/>
                </a:highlight>
              </a:rPr>
              <a:t>.</a:t>
            </a:r>
          </a:p>
          <a:p>
            <a:pPr marL="0" indent="0">
              <a:lnSpc>
                <a:spcPct val="100000"/>
              </a:lnSpc>
              <a:spcBef>
                <a:spcPts val="0"/>
              </a:spcBef>
              <a:spcAft>
                <a:spcPts val="600"/>
              </a:spcAft>
              <a:buNone/>
            </a:pPr>
            <a:endParaRPr lang="en-CA" sz="1400" dirty="0">
              <a:solidFill>
                <a:srgbClr val="974B83"/>
              </a:solidFill>
              <a:highlight>
                <a:srgbClr val="FFFFFF"/>
              </a:highlight>
            </a:endParaRPr>
          </a:p>
        </p:txBody>
      </p:sp>
      <p:sp>
        <p:nvSpPr>
          <p:cNvPr id="8" name="object 3">
            <a:extLst>
              <a:ext uri="{FF2B5EF4-FFF2-40B4-BE49-F238E27FC236}">
                <a16:creationId xmlns:a16="http://schemas.microsoft.com/office/drawing/2014/main" id="{C826944A-9BE3-6245-8DA2-6D7723ED0B7E}"/>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Projet nom de famille</a:t>
            </a:r>
          </a:p>
        </p:txBody>
      </p:sp>
      <p:sp>
        <p:nvSpPr>
          <p:cNvPr id="9" name="TextBox 8">
            <a:extLst>
              <a:ext uri="{FF2B5EF4-FFF2-40B4-BE49-F238E27FC236}">
                <a16:creationId xmlns:a16="http://schemas.microsoft.com/office/drawing/2014/main" id="{1F5C7AAF-A062-4A89-B82C-3391C7E78DF3}"/>
              </a:ext>
            </a:extLst>
          </p:cNvPr>
          <p:cNvSpPr txBox="1"/>
          <p:nvPr/>
        </p:nvSpPr>
        <p:spPr>
          <a:xfrm>
            <a:off x="375862" y="4765575"/>
            <a:ext cx="4033300"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Lors d’une vérification en lien avec l’allocation familiale et le recensement, un agent gouvernemental vérifie le numéro d’identification d’un jeune </a:t>
            </a:r>
            <a:r>
              <a:rPr lang="fr-FR" sz="1400" dirty="0">
                <a:solidFill>
                  <a:srgbClr val="E42B4F"/>
                </a:solidFill>
                <a:latin typeface="Century Gothic" panose="020B0502020202020204" pitchFamily="34" charset="0"/>
              </a:rPr>
              <a:t>I</a:t>
            </a:r>
            <a:r>
              <a:rPr kumimoji="0" lang="fr-FR" sz="1400" i="0" u="none" strike="noStrike" kern="1200" cap="none" spc="0" normalizeH="0" baseline="0" noProof="0" dirty="0" err="1">
                <a:ln>
                  <a:noFill/>
                </a:ln>
                <a:solidFill>
                  <a:srgbClr val="E42B4F"/>
                </a:solidFill>
                <a:effectLst/>
                <a:uLnTx/>
                <a:uFillTx/>
                <a:latin typeface="Century Gothic" panose="020B0502020202020204" pitchFamily="34" charset="0"/>
              </a:rPr>
              <a:t>nuk</a:t>
            </a: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 à </a:t>
            </a:r>
            <a:r>
              <a:rPr kumimoji="0" lang="fr-FR" sz="1400" i="0" u="none" strike="noStrike" kern="1200" cap="none" spc="0" normalizeH="0" baseline="0" noProof="0" dirty="0" err="1">
                <a:ln>
                  <a:noFill/>
                </a:ln>
                <a:solidFill>
                  <a:srgbClr val="E42B4F"/>
                </a:solidFill>
                <a:effectLst/>
                <a:uLnTx/>
                <a:uFillTx/>
                <a:latin typeface="Century Gothic" panose="020B0502020202020204" pitchFamily="34" charset="0"/>
              </a:rPr>
              <a:t>Windy</a:t>
            </a:r>
            <a:r>
              <a:rPr kumimoji="0" lang="fr-FR" sz="1400" i="0" u="none" strike="noStrike" kern="1200" cap="none" spc="0" normalizeH="0" baseline="0" noProof="0" dirty="0">
                <a:ln>
                  <a:noFill/>
                </a:ln>
                <a:solidFill>
                  <a:srgbClr val="E42B4F"/>
                </a:solidFill>
                <a:effectLst/>
                <a:uLnTx/>
                <a:uFillTx/>
                <a:latin typeface="Century Gothic" panose="020B0502020202020204" pitchFamily="34" charset="0"/>
              </a:rPr>
              <a:t> River dans les Territoires du Nord-Ouest.</a:t>
            </a:r>
          </a:p>
        </p:txBody>
      </p:sp>
      <p:pic>
        <p:nvPicPr>
          <p:cNvPr id="13" name="Picture 12">
            <a:extLst>
              <a:ext uri="{FF2B5EF4-FFF2-40B4-BE49-F238E27FC236}">
                <a16:creationId xmlns:a16="http://schemas.microsoft.com/office/drawing/2014/main" id="{3A8097E5-C381-450D-9464-048432C37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525" y="1315233"/>
            <a:ext cx="3928606" cy="3908964"/>
          </a:xfrm>
          <a:prstGeom prst="rect">
            <a:avLst/>
          </a:prstGeom>
        </p:spPr>
      </p:pic>
      <p:sp>
        <p:nvSpPr>
          <p:cNvPr id="15" name="TextBox 14">
            <a:extLst>
              <a:ext uri="{FF2B5EF4-FFF2-40B4-BE49-F238E27FC236}">
                <a16:creationId xmlns:a16="http://schemas.microsoft.com/office/drawing/2014/main" id="{D81F5BC0-7B94-4D83-8F76-81F94B9E9DEC}"/>
              </a:ext>
            </a:extLst>
          </p:cNvPr>
          <p:cNvSpPr txBox="1"/>
          <p:nvPr/>
        </p:nvSpPr>
        <p:spPr>
          <a:xfrm>
            <a:off x="4734840" y="5563643"/>
            <a:ext cx="3849629" cy="338554"/>
          </a:xfrm>
          <a:prstGeom prst="rect">
            <a:avLst/>
          </a:prstGeom>
          <a:noFill/>
        </p:spPr>
        <p:txBody>
          <a:bodyPr wrap="square">
            <a:spAutoFit/>
          </a:bodyPr>
          <a:lstStyle/>
          <a:p>
            <a:pPr algn="l"/>
            <a:r>
              <a:rPr lang="fr-FR" sz="800" b="0" i="0" dirty="0">
                <a:solidFill>
                  <a:srgbClr val="333333"/>
                </a:solidFill>
                <a:effectLst/>
                <a:latin typeface="Helvetica Neue"/>
              </a:rPr>
              <a:t>Mention: J. C. Jackson / Fonds du ministère des Affaires indiennes et du Nord canadien / Bibliothèque et archives Canada / a102695-v6</a:t>
            </a:r>
            <a:endParaRPr lang="fr-FR" sz="800" b="0" i="0" dirty="0">
              <a:solidFill>
                <a:srgbClr val="222222"/>
              </a:solidFill>
              <a:effectLst/>
              <a:latin typeface="Arial" panose="020B0604020202020204" pitchFamily="34" charset="0"/>
            </a:endParaRPr>
          </a:p>
        </p:txBody>
      </p:sp>
      <p:sp>
        <p:nvSpPr>
          <p:cNvPr id="10" name="Chevron 9">
            <a:extLst>
              <a:ext uri="{FF2B5EF4-FFF2-40B4-BE49-F238E27FC236}">
                <a16:creationId xmlns:a16="http://schemas.microsoft.com/office/drawing/2014/main" id="{F6C16C2F-BDAD-E34B-A6DB-410F7E67C25E}"/>
              </a:ext>
            </a:extLst>
          </p:cNvPr>
          <p:cNvSpPr/>
          <p:nvPr/>
        </p:nvSpPr>
        <p:spPr>
          <a:xfrm>
            <a:off x="4274331" y="4885152"/>
            <a:ext cx="318499" cy="339045"/>
          </a:xfrm>
          <a:prstGeom prst="chevron">
            <a:avLst>
              <a:gd name="adj" fmla="val 53226"/>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956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65D71-BC70-A64A-892B-EC68D476F22E}"/>
              </a:ext>
            </a:extLst>
          </p:cNvPr>
          <p:cNvSpPr/>
          <p:nvPr/>
        </p:nvSpPr>
        <p:spPr>
          <a:xfrm>
            <a:off x="0" y="0"/>
            <a:ext cx="9144000" cy="1008528"/>
          </a:xfrm>
          <a:prstGeom prst="rect">
            <a:avLst/>
          </a:prstGeom>
          <a:solidFill>
            <a:srgbClr val="974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10F624D-8F12-A141-AE8E-F4DD2DAC0B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59" t="14070" b="14070"/>
          <a:stretch/>
        </p:blipFill>
        <p:spPr>
          <a:xfrm>
            <a:off x="0" y="0"/>
            <a:ext cx="1358243" cy="1008531"/>
          </a:xfrm>
          <a:prstGeom prst="rect">
            <a:avLst/>
          </a:prstGeom>
        </p:spPr>
      </p:pic>
      <p:cxnSp>
        <p:nvCxnSpPr>
          <p:cNvPr id="6" name="Straight Connector 5">
            <a:extLst>
              <a:ext uri="{FF2B5EF4-FFF2-40B4-BE49-F238E27FC236}">
                <a16:creationId xmlns:a16="http://schemas.microsoft.com/office/drawing/2014/main" id="{7856BE90-C8F9-3D4A-B2FF-CFC8C32E104B}"/>
              </a:ext>
            </a:extLst>
          </p:cNvPr>
          <p:cNvCxnSpPr/>
          <p:nvPr/>
        </p:nvCxnSpPr>
        <p:spPr>
          <a:xfrm>
            <a:off x="0" y="603665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Google Shape;70;p14">
            <a:extLst>
              <a:ext uri="{FF2B5EF4-FFF2-40B4-BE49-F238E27FC236}">
                <a16:creationId xmlns:a16="http://schemas.microsoft.com/office/drawing/2014/main" id="{0DC052B1-8177-0B46-827C-79BB68CC3AA1}"/>
              </a:ext>
            </a:extLst>
          </p:cNvPr>
          <p:cNvSpPr txBox="1">
            <a:spLocks/>
          </p:cNvSpPr>
          <p:nvPr/>
        </p:nvSpPr>
        <p:spPr>
          <a:xfrm>
            <a:off x="375862" y="1158926"/>
            <a:ext cx="4168127" cy="467747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fr-FR" sz="1400" kern="0" dirty="0">
                <a:solidFill>
                  <a:srgbClr val="974B83"/>
                </a:solidFill>
                <a:highlight>
                  <a:srgbClr val="FFFFFF"/>
                </a:highlight>
              </a:rPr>
              <a:t>Malheureusement, une première tragédie s’abat sur la jeune famille en 1952 l</a:t>
            </a:r>
            <a:r>
              <a:rPr lang="fr-FR" sz="1400" dirty="0">
                <a:solidFill>
                  <a:srgbClr val="974B83"/>
                </a:solidFill>
                <a:highlight>
                  <a:srgbClr val="FFFFFF"/>
                </a:highlight>
              </a:rPr>
              <a:t>orsque  Kenojuak reçoit un diagnostic de tuberculose.</a:t>
            </a:r>
          </a:p>
          <a:p>
            <a:pPr marL="0" indent="0">
              <a:lnSpc>
                <a:spcPct val="100000"/>
              </a:lnSpc>
              <a:spcBef>
                <a:spcPts val="0"/>
              </a:spcBef>
              <a:spcAft>
                <a:spcPts val="600"/>
              </a:spcAft>
              <a:buNone/>
            </a:pPr>
            <a:r>
              <a:rPr lang="fr-FR" sz="1400" dirty="0">
                <a:solidFill>
                  <a:srgbClr val="974B83"/>
                </a:solidFill>
                <a:highlight>
                  <a:srgbClr val="FFFFFF"/>
                </a:highlight>
              </a:rPr>
              <a:t>Il n’y a pas de centre de traitement dans le grand Nord. Kenojuak laisse derrière elle son mari et leurs jeunes enfants pour se faire soigner dans le Sud. </a:t>
            </a:r>
          </a:p>
          <a:p>
            <a:pPr marL="0" indent="0">
              <a:lnSpc>
                <a:spcPct val="100000"/>
              </a:lnSpc>
              <a:spcBef>
                <a:spcPts val="0"/>
              </a:spcBef>
              <a:spcAft>
                <a:spcPts val="600"/>
              </a:spcAft>
              <a:buNone/>
            </a:pPr>
            <a:r>
              <a:rPr lang="fr-FR" sz="1400" dirty="0">
                <a:solidFill>
                  <a:srgbClr val="974B83"/>
                </a:solidFill>
                <a:highlight>
                  <a:srgbClr val="FFFFFF"/>
                </a:highlight>
              </a:rPr>
              <a:t>Elle voyage pendant plusieurs semaines, coincée dans la calle d’un bateau, pour se rendre à l’Hôpital du Parc Savard, à Québec. Elle part pendant trois longues années.  </a:t>
            </a:r>
          </a:p>
        </p:txBody>
      </p:sp>
      <p:sp>
        <p:nvSpPr>
          <p:cNvPr id="8" name="object 3">
            <a:extLst>
              <a:ext uri="{FF2B5EF4-FFF2-40B4-BE49-F238E27FC236}">
                <a16:creationId xmlns:a16="http://schemas.microsoft.com/office/drawing/2014/main" id="{3F9ACE4F-C881-7741-88AA-4A51CCD1EDB7}"/>
              </a:ext>
            </a:extLst>
          </p:cNvPr>
          <p:cNvSpPr txBox="1">
            <a:spLocks/>
          </p:cNvSpPr>
          <p:nvPr/>
        </p:nvSpPr>
        <p:spPr>
          <a:xfrm>
            <a:off x="1372852" y="224396"/>
            <a:ext cx="7346605" cy="629018"/>
          </a:xfrm>
          <a:prstGeom prst="rect">
            <a:avLst/>
          </a:prstGeom>
        </p:spPr>
        <p:txBody>
          <a:bodyPr vert="horz" wrap="square" lIns="0" tIns="13335" rIns="0" bIns="0" rtlCol="0">
            <a:spAutoFit/>
          </a:bodyPr>
          <a:lstStyle>
            <a:lvl1pPr>
              <a:defRPr sz="2000" b="0" i="0">
                <a:solidFill>
                  <a:schemeClr val="bg1"/>
                </a:solidFill>
                <a:latin typeface="Arial"/>
                <a:ea typeface="+mj-ea"/>
                <a:cs typeface="Arial"/>
              </a:defRPr>
            </a:lvl1pPr>
          </a:lstStyle>
          <a:p>
            <a:pPr marL="3810" algn="r">
              <a:spcBef>
                <a:spcPts val="60"/>
              </a:spcBef>
            </a:pPr>
            <a:r>
              <a:rPr lang="fr-CA" sz="1600" b="1" spc="-5" dirty="0">
                <a:latin typeface="Century Gothic" panose="020B0502020202020204" pitchFamily="34" charset="0"/>
              </a:rPr>
              <a:t>KENOJUAK</a:t>
            </a:r>
            <a:br>
              <a:rPr lang="fr-CA" sz="2400" spc="-5" dirty="0">
                <a:latin typeface="Century Gothic" panose="020B0502020202020204" pitchFamily="34" charset="0"/>
              </a:rPr>
            </a:br>
            <a:r>
              <a:rPr lang="fr-CA" sz="2400" dirty="0">
                <a:latin typeface="Century Gothic" panose="020B0502020202020204" pitchFamily="34" charset="0"/>
              </a:rPr>
              <a:t>La tuberculose</a:t>
            </a:r>
          </a:p>
        </p:txBody>
      </p:sp>
      <p:pic>
        <p:nvPicPr>
          <p:cNvPr id="10" name="Picture 9">
            <a:extLst>
              <a:ext uri="{FF2B5EF4-FFF2-40B4-BE49-F238E27FC236}">
                <a16:creationId xmlns:a16="http://schemas.microsoft.com/office/drawing/2014/main" id="{510D1DCA-4A12-1E4D-8CAC-B0A0FA628997}"/>
              </a:ext>
            </a:extLst>
          </p:cNvPr>
          <p:cNvPicPr>
            <a:picLocks noChangeAspect="1"/>
          </p:cNvPicPr>
          <p:nvPr/>
        </p:nvPicPr>
        <p:blipFill rotWithShape="1">
          <a:blip r:embed="rId3"/>
          <a:srcRect l="8562"/>
          <a:stretch/>
        </p:blipFill>
        <p:spPr>
          <a:xfrm>
            <a:off x="4840417" y="1314039"/>
            <a:ext cx="3879040" cy="4417105"/>
          </a:xfrm>
          <a:prstGeom prst="rect">
            <a:avLst/>
          </a:prstGeom>
        </p:spPr>
      </p:pic>
      <p:sp>
        <p:nvSpPr>
          <p:cNvPr id="11" name="Google Shape;70;p14">
            <a:extLst>
              <a:ext uri="{FF2B5EF4-FFF2-40B4-BE49-F238E27FC236}">
                <a16:creationId xmlns:a16="http://schemas.microsoft.com/office/drawing/2014/main" id="{13E41237-A5A7-8B49-89D6-689EEEC66695}"/>
              </a:ext>
            </a:extLst>
          </p:cNvPr>
          <p:cNvSpPr txBox="1">
            <a:spLocks/>
          </p:cNvSpPr>
          <p:nvPr/>
        </p:nvSpPr>
        <p:spPr>
          <a:xfrm>
            <a:off x="424543" y="4653482"/>
            <a:ext cx="3258109" cy="15216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r-CA" sz="1400" dirty="0">
                <a:solidFill>
                  <a:srgbClr val="E42B4F"/>
                </a:solidFill>
                <a:highlight>
                  <a:srgbClr val="FFFFFF"/>
                </a:highlight>
              </a:rPr>
              <a:t>C’est ainsi que d</a:t>
            </a:r>
            <a:r>
              <a:rPr lang="fr-FR" sz="1400" dirty="0">
                <a:solidFill>
                  <a:srgbClr val="E42B4F"/>
                </a:solidFill>
                <a:highlight>
                  <a:srgbClr val="FFFFFF"/>
                </a:highlight>
              </a:rPr>
              <a:t>es milliers d'Inuits atteints de </a:t>
            </a:r>
            <a:r>
              <a:rPr lang="fr-FR" sz="1400" b="1" dirty="0">
                <a:solidFill>
                  <a:srgbClr val="E42B4F"/>
                </a:solidFill>
                <a:highlight>
                  <a:srgbClr val="FFFFFF"/>
                </a:highlight>
              </a:rPr>
              <a:t>tuberculose </a:t>
            </a:r>
            <a:r>
              <a:rPr lang="fr-FR" sz="1400" dirty="0">
                <a:solidFill>
                  <a:srgbClr val="E42B4F"/>
                </a:solidFill>
                <a:highlight>
                  <a:srgbClr val="FFFFFF"/>
                </a:highlight>
              </a:rPr>
              <a:t>sont</a:t>
            </a:r>
            <a:r>
              <a:rPr lang="fr-FR" sz="1400" b="1" dirty="0">
                <a:solidFill>
                  <a:srgbClr val="E42B4F"/>
                </a:solidFill>
                <a:highlight>
                  <a:srgbClr val="FFFFFF"/>
                </a:highlight>
              </a:rPr>
              <a:t> </a:t>
            </a:r>
            <a:r>
              <a:rPr lang="fr-FR" sz="1400" dirty="0">
                <a:solidFill>
                  <a:srgbClr val="E42B4F"/>
                </a:solidFill>
                <a:highlight>
                  <a:srgbClr val="FFFFFF"/>
                </a:highlight>
              </a:rPr>
              <a:t>emmenés de force dans le sud du pays dans les années 1950 et 1960.</a:t>
            </a:r>
            <a:r>
              <a:rPr lang="fr-CA" sz="1400" dirty="0">
                <a:solidFill>
                  <a:srgbClr val="E42B4F"/>
                </a:solidFill>
                <a:highlight>
                  <a:srgbClr val="FFFFFF"/>
                </a:highlight>
              </a:rPr>
              <a:t> </a:t>
            </a:r>
          </a:p>
        </p:txBody>
      </p:sp>
      <p:sp>
        <p:nvSpPr>
          <p:cNvPr id="12" name="Chevron 11">
            <a:extLst>
              <a:ext uri="{FF2B5EF4-FFF2-40B4-BE49-F238E27FC236}">
                <a16:creationId xmlns:a16="http://schemas.microsoft.com/office/drawing/2014/main" id="{B120F15C-9027-0A48-932E-36C17538818D}"/>
              </a:ext>
            </a:extLst>
          </p:cNvPr>
          <p:cNvSpPr/>
          <p:nvPr/>
        </p:nvSpPr>
        <p:spPr>
          <a:xfrm>
            <a:off x="4200270" y="5049831"/>
            <a:ext cx="318499" cy="339045"/>
          </a:xfrm>
          <a:prstGeom prst="chevron">
            <a:avLst/>
          </a:prstGeom>
          <a:solidFill>
            <a:srgbClr val="E32C4F"/>
          </a:solidFill>
          <a:ln w="63500">
            <a:solidFill>
              <a:srgbClr val="E32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829572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7582</TotalTime>
  <Words>2854</Words>
  <Application>Microsoft Macintosh PowerPoint</Application>
  <PresentationFormat>On-screen Show (4:3)</PresentationFormat>
  <Paragraphs>186</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Century Gothic</vt:lpstr>
      <vt:lpstr>Helvetica Neue</vt:lpstr>
      <vt:lpstr>Montserrat</vt:lpstr>
      <vt:lpstr>Thème 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Colette Dromaguet</dc:creator>
  <cp:lastModifiedBy>Anne Lizotte</cp:lastModifiedBy>
  <cp:revision>576</cp:revision>
  <cp:lastPrinted>2021-06-13T23:07:56Z</cp:lastPrinted>
  <dcterms:created xsi:type="dcterms:W3CDTF">2021-06-08T14:57:30Z</dcterms:created>
  <dcterms:modified xsi:type="dcterms:W3CDTF">2021-06-15T10:08:28Z</dcterms:modified>
</cp:coreProperties>
</file>